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8" r:id="rId23"/>
    <p:sldId id="279" r:id="rId24"/>
    <p:sldId id="280" r:id="rId25"/>
    <p:sldId id="281" r:id="rId26"/>
    <p:sldId id="277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766E1-40D0-4403-A366-4E0A6C96B839}" type="datetimeFigureOut">
              <a:rPr lang="en-US" smtClean="0"/>
              <a:t>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993A0-C846-4A11-A255-A56729AE12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264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766E1-40D0-4403-A366-4E0A6C96B839}" type="datetimeFigureOut">
              <a:rPr lang="en-US" smtClean="0"/>
              <a:t>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993A0-C846-4A11-A255-A56729AE12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924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766E1-40D0-4403-A366-4E0A6C96B839}" type="datetimeFigureOut">
              <a:rPr lang="en-US" smtClean="0"/>
              <a:t>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993A0-C846-4A11-A255-A56729AE12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055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766E1-40D0-4403-A366-4E0A6C96B839}" type="datetimeFigureOut">
              <a:rPr lang="en-US" smtClean="0"/>
              <a:t>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993A0-C846-4A11-A255-A56729AE12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275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766E1-40D0-4403-A366-4E0A6C96B839}" type="datetimeFigureOut">
              <a:rPr lang="en-US" smtClean="0"/>
              <a:t>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993A0-C846-4A11-A255-A56729AE12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117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766E1-40D0-4403-A366-4E0A6C96B839}" type="datetimeFigureOut">
              <a:rPr lang="en-US" smtClean="0"/>
              <a:t>2/3/2019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993A0-C846-4A11-A255-A56729AE12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355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766E1-40D0-4403-A366-4E0A6C96B839}" type="datetimeFigureOut">
              <a:rPr lang="en-US" smtClean="0"/>
              <a:t>2/3/2019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993A0-C846-4A11-A255-A56729AE12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051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766E1-40D0-4403-A366-4E0A6C96B839}" type="datetimeFigureOut">
              <a:rPr lang="en-US" smtClean="0"/>
              <a:t>2/3/2019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993A0-C846-4A11-A255-A56729AE12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730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766E1-40D0-4403-A366-4E0A6C96B839}" type="datetimeFigureOut">
              <a:rPr lang="en-US" smtClean="0"/>
              <a:t>2/3/2019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993A0-C846-4A11-A255-A56729AE12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691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766E1-40D0-4403-A366-4E0A6C96B839}" type="datetimeFigureOut">
              <a:rPr lang="en-US" smtClean="0"/>
              <a:t>2/3/2019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993A0-C846-4A11-A255-A56729AE12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09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766E1-40D0-4403-A366-4E0A6C96B839}" type="datetimeFigureOut">
              <a:rPr lang="en-US" smtClean="0"/>
              <a:t>2/3/2019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993A0-C846-4A11-A255-A56729AE12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146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4766E1-40D0-4403-A366-4E0A6C96B839}" type="datetimeFigureOut">
              <a:rPr lang="en-US" smtClean="0"/>
              <a:t>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5993A0-C846-4A11-A255-A56729AE12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057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7425" y="206063"/>
            <a:ext cx="11925837" cy="862884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DETYRIMET KORRENTE (AFATSHKURTRA) 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3487" y="1262130"/>
            <a:ext cx="11462198" cy="5460641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Njohja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llojeve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kryesore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detyrimeve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korrente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raportuara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bilancet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shumicës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së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firmave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Kuptimi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llojeve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transaksioneve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ngjarjeve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biznesit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krijojnë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detyrime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korrente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Shpjegimi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raportimi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detyrimeve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shpesh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varet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vlerësimet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parashikimet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gjykimet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Kujdesi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vëmendja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ndaj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sërë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detyrimesh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rreziqesh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tjera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potenciale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aktualisht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nuk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janë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raportuar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bilanc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825896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6062" y="811369"/>
            <a:ext cx="11822806" cy="5365594"/>
          </a:xfrm>
        </p:spPr>
        <p:txBody>
          <a:bodyPr/>
          <a:lstStyle/>
          <a:p>
            <a:pPr marL="0" indent="0" algn="just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periudhat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firmat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likuiditet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ulët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manaxherë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tentojnë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shtyjnë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pagesat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ndaj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furnitorëve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kështu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heqin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zbritjet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blerjeve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taktikë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tillë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përfaqëson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kosto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shumë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lartë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huamarrjes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duhet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shmanget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shembull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kujtojmë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Kapitulli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7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kushtet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skontimit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2/10,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neto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30,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nënkuptojnë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normë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vjetore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interesi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rreth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36%.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Firmat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zakonisht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marrin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burime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tjera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norma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shumë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ulëta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kjo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Rrjedhimisht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shumica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firmave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nxiten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paguajnë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llogaritë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tyre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brenda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periudhës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zbritjes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mbështeten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burime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tjera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kushtueshme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kapitalit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huazuar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702182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39427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Borxhi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afatshkurtër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Dëftesat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pagueshme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668" y="1004552"/>
            <a:ext cx="11900078" cy="5679583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Firmat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biznesit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shpesh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huazojnë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fonde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bankat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huadhënësit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tjerë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duke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nënshkruar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dëftesë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pagueshme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formale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fikse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shlyerjes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dëftesat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duhet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paguhen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llojit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interesi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shënohet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lang="az-Cyrl-A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ҫ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dëftesë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llojit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interesi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zbritet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avancë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ilustruar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kontabilitetin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dëftesë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interesi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shënohet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supozojmë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firmë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merr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bankë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200 000 L,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paguhen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gjashtë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normë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interesi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12%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Normat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interesit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zakonisht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shprehen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mbi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baza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vjetore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kredia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është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periudhë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shkurtër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kohore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transaksion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rrit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mjetet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monetare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detyrimet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dëftesat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pagueshme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me 200 000 L. </a:t>
            </a:r>
          </a:p>
          <a:p>
            <a:pPr marL="0" indent="0" algn="just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datën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huazimit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MJETET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= 	DETYRIMET 	+ 	KAPITALI AKSIONER 	</a:t>
            </a:r>
          </a:p>
          <a:p>
            <a:pPr marL="0" indent="0" algn="just">
              <a:buNone/>
            </a:pP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Mjete 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monetare 	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Dëftesa 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të pagueshme 	</a:t>
            </a:r>
          </a:p>
          <a:p>
            <a:pPr marL="0" indent="0" algn="just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+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200 000 L 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+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200 000 L 	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30904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668" y="167425"/>
            <a:ext cx="11925836" cy="6542468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Kujtojmë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shuma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principalit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vlera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fillestare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(V.F),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norma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interesit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periudha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kohore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(T),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huasë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përdoren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përcaktuar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vlerën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shpenzimeve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interesit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(I),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mënyrën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mëposhtme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Interesi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= 	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Vlerë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Fillestare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× 	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Normë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× 	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Kohë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</a:t>
            </a:r>
          </a:p>
          <a:p>
            <a:pPr marL="0" indent="0" algn="just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=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V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F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× 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×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T 	</a:t>
            </a:r>
          </a:p>
          <a:p>
            <a:pPr marL="0" indent="0" algn="just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=          200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000 L 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×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12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% 	× 	180/360 	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=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12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000 L 	</a:t>
            </a:r>
          </a:p>
          <a:p>
            <a:pPr marL="0" indent="0" algn="just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Kur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paguhet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dëftesa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bashkë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interesin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mjetet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monetare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zvogëlohen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212 000 L,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dëftesat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pagueshme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eleminohen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debitohet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dëftesa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pagueshme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200 000 L,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aq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qenë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kredituar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rriten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shpenzimet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interesit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12 000 L. </a:t>
            </a:r>
          </a:p>
          <a:p>
            <a:pPr marL="0" indent="0" algn="just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datën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pagesës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MJETET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= 	DETYRIMET 	+ 	KAPITALI AKSIONER 	</a:t>
            </a:r>
          </a:p>
          <a:p>
            <a:pPr marL="0" indent="0" algn="just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Mjete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monetare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Dëftesa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pagueshme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Fitimet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pashpërndara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</a:t>
            </a:r>
          </a:p>
          <a:p>
            <a:pPr marL="0" indent="0" algn="just">
              <a:buNone/>
            </a:pP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̶ 212 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000 L 	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̶ 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200 000 L 	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̶ 12 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000 L (Shpenzime interesi) </a:t>
            </a:r>
            <a:r>
              <a:rPr lang="it-IT" dirty="0"/>
              <a:t>	</a:t>
            </a:r>
          </a:p>
          <a:p>
            <a:pPr marL="0" indent="0" algn="just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89931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546" y="128789"/>
            <a:ext cx="11887200" cy="6581104"/>
          </a:xfrm>
        </p:spPr>
        <p:txBody>
          <a:bodyPr/>
          <a:lstStyle/>
          <a:p>
            <a:pPr marL="0" indent="0" algn="just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ilustruar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kontabilitetin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dëftesë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interesi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zbritet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avancë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supozojmë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firma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nënshkruan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dëftesë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premton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paguajë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bankës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200 000 L,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gjashtë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Banka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merr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pagesën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interesit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avancë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Duke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supozuar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norma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interesit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është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12%,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banka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zbret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interesin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12 000 L (200 000 L × 12% × 180/360 = 12 000 L).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Shuma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paguar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huamarrësin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pas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zbritjes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është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188 000 L (200 000 L – 12 000 L = 188 000 L).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Ky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transaksion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rrit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mjetet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monetare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dëftesat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pagueshme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188 000 L. </a:t>
            </a:r>
          </a:p>
          <a:p>
            <a:pPr marL="0" indent="0" algn="just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datën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huazimit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MJETET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= 	DETYRIMET 	+ 	KAPITALI AKSIONER 	</a:t>
            </a:r>
          </a:p>
          <a:p>
            <a:pPr marL="0" indent="0" algn="just">
              <a:buNone/>
            </a:pP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Mjete 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monetare 	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Dëftesa 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të pagueshme 	</a:t>
            </a:r>
          </a:p>
          <a:p>
            <a:pPr marL="0" indent="0" algn="just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+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188 000 L 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+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188 000 L 	</a:t>
            </a:r>
          </a:p>
          <a:p>
            <a:pPr marL="0" indent="0" algn="just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63031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545" y="103031"/>
            <a:ext cx="11900079" cy="660686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Kur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dëftesa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paguhet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shlyhet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mjetet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monetare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zvogëlohen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200 000 L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aq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shuma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shkruar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dëftesë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llogaria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dëftesa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pagueshme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debitohet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188 000 L,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ulet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detyrimi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njëjtën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vlerë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cilën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ishte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rritur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rriten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shpenzimet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interesit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12 000 L. </a:t>
            </a:r>
          </a:p>
          <a:p>
            <a:pPr marL="0" indent="0" algn="just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datën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pagesës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MJETET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= 	DETYRIMET 	+ 	KAPITALI AKSIONER 	</a:t>
            </a:r>
          </a:p>
          <a:p>
            <a:pPr marL="0" indent="0" algn="just"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Mjete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monetare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Dëftesa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pagueshme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Fitime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pashpërndara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</a:t>
            </a:r>
          </a:p>
          <a:p>
            <a:pPr>
              <a:buFontTx/>
              <a:buChar char="-"/>
            </a:pP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200 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000 L 	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- 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188 000 L 	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-12 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000 L (Shpenzime interesi) </a:t>
            </a:r>
            <a:endParaRPr lang="it-IT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Vini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këtë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rast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dëftesa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ishte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skontuar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normë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nominale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prej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12%.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Megjithatë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norma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reale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interesit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është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madhe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12%,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sepse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firma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mori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vetëm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188 000 L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huadhënësi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pagoi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12 000 L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shpenzime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interesi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gjashtë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muaj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Shpenzimet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interesit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janë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ndërkaq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realisht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6.38% (12 000 / 188 000 = 6.38%)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gjashtë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muaj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ose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12.76%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vit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(2 × 6.38% = 12.76%). </a:t>
            </a:r>
            <a:r>
              <a:rPr lang="it-IT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76539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5911"/>
            <a:ext cx="10515600" cy="1094703"/>
          </a:xfrm>
        </p:spPr>
        <p:txBody>
          <a:bodyPr>
            <a:normAutofit/>
          </a:bodyPr>
          <a:lstStyle/>
          <a:p>
            <a:pPr algn="ctr"/>
            <a:r>
              <a:rPr lang="it-IT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Kompensimi dhe përfitimet e përllogaritura </a:t>
            </a:r>
            <a:r>
              <a:rPr lang="it-IT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it-IT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Detyrimet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pagat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punonjësve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425" y="1339403"/>
            <a:ext cx="11861443" cy="5396248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Çdo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biznes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kontabilitetin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pagave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identifikimin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llogaritjen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detyrimeve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lidhen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punonjësit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punën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kryer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duhet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paguar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Këto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detyrimet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fakt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shumë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biznese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shpenzimet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përbëjnë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pjesë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konsiderueshme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shpenzimeve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totale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Firma d.m.th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punëdhënësi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detyrime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lidhen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pagat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punësuarve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taksat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aplikohen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mbi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Kontabiliteti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duhet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japë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informacion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plotë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saktë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mbi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pagat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secilit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punonjës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ushtrojë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kontroll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brendshëm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saktësojë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kontrollin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shtetëror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just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Dallojmë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lloje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detyrimesh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pagat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0" indent="0" algn="just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Detyrimet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pagat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punonjësve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kompensim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punën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kryer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 algn="just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Detyrimet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taksat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ndalesat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ndryshme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 algn="just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Detyrimet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ndalesa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zbritje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bëhen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kërkesën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punonjësve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67256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4699" y="206062"/>
            <a:ext cx="11758411" cy="6516710"/>
          </a:xfrm>
        </p:spPr>
        <p:txBody>
          <a:bodyPr/>
          <a:lstStyle/>
          <a:p>
            <a:endParaRPr lang="en-US" dirty="0"/>
          </a:p>
          <a:p>
            <a:pPr marL="0" indent="0" algn="just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Detyrimet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pagat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punonjësve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kompensim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punën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kryer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just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Punëdhënësi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lidhet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punësuarit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detyrim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pagë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fiksuar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kontratë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Termi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pagë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referohet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pagimit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shërbimit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punësuari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firmë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bazë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tarife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orare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sasie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pune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Kurse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lidhet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shërbim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paguhet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tarifë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mujore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vjetore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ajo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quhet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kompensim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Sipas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variantit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paguhen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punëtorët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sipas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variantit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dytë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paguhen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nëpunësit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drejtuesit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just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Niveli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minimal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pagave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caktohet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ligj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kështu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pagesa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jashtë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orarit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zakonshëm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(8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kështu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pagesa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ditët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festave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ditët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pushimit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shtunë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dielë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Sidoqoftë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tarifë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normale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4770692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89" y="193183"/>
            <a:ext cx="11848563" cy="651671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P.sh.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punonjësi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X.Y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kontratë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pune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tillë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normale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300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lekë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jashtë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8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orëve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tarifa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është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1.5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(150%)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tarifës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normale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ditët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festave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ditët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pushimit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tarifa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është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(200%)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tarifa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normale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just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Supozojmë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gjatë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punuar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vijon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Ditët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javës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Koha e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punës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Koha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normale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Tejkalimi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normës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 algn="just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1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10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8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2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 algn="just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8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8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-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 algn="just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3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8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8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-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 algn="just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4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9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8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1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 algn="just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5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10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8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2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 algn="just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6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2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-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2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 algn="just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7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-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-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-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 algn="just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47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40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7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</a:t>
            </a:r>
          </a:p>
          <a:p>
            <a:pPr marL="0" indent="0" algn="just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53110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0303" y="1825625"/>
            <a:ext cx="11874321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Llogaritja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pagës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javore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puna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gjatë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kohës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normale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40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× 300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lekë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12 000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lekë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 algn="just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puna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jashtë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orarit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300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lekë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× 150/100 = 450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lekë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5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× 450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lekë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2 250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lekë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 algn="just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ditët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pushimeve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300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lekë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× 200/100 = 600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lekë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2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× 600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lekë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1 200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lekë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just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Paga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bruto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gjithsej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15 450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lekë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451503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545" y="154546"/>
            <a:ext cx="11900079" cy="6568226"/>
          </a:xfrm>
        </p:spPr>
        <p:txBody>
          <a:bodyPr/>
          <a:lstStyle/>
          <a:p>
            <a:endParaRPr lang="en-US" dirty="0"/>
          </a:p>
          <a:p>
            <a:pPr marL="0" indent="0" algn="just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Detyrimet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ndalesat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just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Punëdhënësi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mban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punonjësve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shumën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duhet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paguar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shtetit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taksa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tilla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taksa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sigurimeve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shoqërore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taksa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sigurimeve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shëndetësore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taksa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shtetërore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mbi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ardhurat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just">
              <a:buNone/>
            </a:pP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Taksa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sigurimeve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shoqërore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Shteti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sigurimeve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shoqërore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kujdeset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mirëqënien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shtetasve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sidomos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moshës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mbi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65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vjeç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mbikqyrje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spitale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ilaçe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Financimi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sigurimeve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shoqërore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bëhet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program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shtetëror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taksat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paguajnë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shtetit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punësuarit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punëdhënësit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taksat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paguajnë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vetëpunësuarit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Taksa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sigurimeve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shoqërore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jepet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përqindje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mbi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pagën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maksimale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taksueshme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Punëdhënësit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zbatojnë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taksim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duke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dhënë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agjensie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specializuar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instituti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sigurimeve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shoqërore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cila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derdh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shtet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1433593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941" y="721217"/>
            <a:ext cx="11732653" cy="545574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Ekuacioni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bilancit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tregon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mjetet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firmës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merren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sigurohen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burime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kreditorët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investitorët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Detyrimet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"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kapitali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huazuar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"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përbëjnë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burim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madh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fondesh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firmat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biznesit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fakt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pothuajse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gjysma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korporatave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mbështetur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detyrimet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borxhet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shumë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gjysmën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fondeve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investuar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mjete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Shkalla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cilën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firmat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mbështeten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financimi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borxh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varet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kostot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relative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emetimit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letrave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vlerë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borxhit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letrave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vlerë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kapitalit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Këto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kosto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relative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ndryshojnë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ndërmjet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industrive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rrjedhimisht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përqindjet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financimit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borxh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ndryshojnë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industri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tjetra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69254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546" y="759854"/>
            <a:ext cx="11797048" cy="589852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Taksat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shtetërore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mbi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ardhurat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taksa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mbledh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qeveria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mbajtur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shtetin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administratën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llogariten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përqindje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mbi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ardhurat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përfaqësojnë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zbritje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konsiderueshme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bëhet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ardhurat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punonjësve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Është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detyrim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llogaritet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mblidhet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punëdhënësi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përmes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sektorit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brendshëm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shërbimit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ardhurave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Kjo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taksë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varet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niveli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ardhurave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çdo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punonjësi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kushtet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specifike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sociale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cilat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ndodhet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p.sh.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kushtet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ndryshme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sociale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gjendja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martuar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jo,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jo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fëmijë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numri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fëmijëve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numri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personave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ngarkim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punojnë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Llogaritja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bëhet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bazë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sistemi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përcaktuar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koeficientësh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organizuar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caktuar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aprovuar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organ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kompetent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Kështu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bazë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këtyre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treguesve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nivelit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pagave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përcaktohet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masa,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vlera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taksimit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çdo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punonjës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duhet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paguajë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9936175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031" y="90152"/>
            <a:ext cx="11990231" cy="6671256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7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Detyrimet</a:t>
            </a:r>
            <a:r>
              <a:rPr lang="en-US" sz="2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sz="2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ndalesat</a:t>
            </a:r>
            <a:r>
              <a:rPr lang="en-US" sz="2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apo</a:t>
            </a:r>
            <a:r>
              <a:rPr lang="en-US" sz="2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zbritjet</a:t>
            </a:r>
            <a:r>
              <a:rPr lang="en-US" sz="2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sz="2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bëhen</a:t>
            </a:r>
            <a:r>
              <a:rPr lang="en-US" sz="2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sz="27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kërkesën</a:t>
            </a:r>
            <a:r>
              <a:rPr lang="en-US" sz="2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sz="27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punonjësve</a:t>
            </a:r>
            <a:r>
              <a:rPr lang="en-US" sz="2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7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Shpesh</a:t>
            </a: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bëhen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ndalesa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paga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edhe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kërkesën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vetë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punonjësve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ndalesa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tilla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depozita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kursimi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kontribute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sindikatat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kontribute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shoqëritë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bamirëse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etj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çdo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ndalesë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punëdhënësi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është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detyruar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ndaj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agjensive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apo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programeve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përkatëse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deri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vjen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afati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pagimit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tyre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 </a:t>
            </a:r>
            <a:r>
              <a:rPr lang="en-US" sz="27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llogaritet</a:t>
            </a:r>
            <a:r>
              <a:rPr lang="en-US" sz="2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paga</a:t>
            </a:r>
            <a:r>
              <a:rPr lang="en-US" sz="2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sz="2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merr</a:t>
            </a:r>
            <a:r>
              <a:rPr lang="en-US" sz="2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efektivisht</a:t>
            </a:r>
            <a:r>
              <a:rPr lang="en-US" sz="2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punonjësi</a:t>
            </a:r>
            <a:r>
              <a:rPr lang="en-US" sz="2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Duke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vazhduar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shembullin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lart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ardhurat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javore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punonjësit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X.Y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janë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15 450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lekë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Supozojmë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duhet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paguajë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Sigurime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shoqërore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120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lekë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Taksë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mbi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ardhurat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120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lekë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Kontribut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sindikatën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30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lekë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Depozitë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kursimi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50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lekë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Sigurime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shëndetësore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80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lekë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Kontribute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bamirësie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20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lekë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Sigurime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tjera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30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lekë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Totali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450 </a:t>
            </a:r>
            <a:r>
              <a:rPr lang="en-US" sz="2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lekë</a:t>
            </a:r>
            <a:endParaRPr lang="en-US" sz="27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Paga neto: 15 450 lekë </a:t>
            </a:r>
            <a:r>
              <a:rPr lang="pt-BR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pt-BR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450 lekë = 15 000 lekë </a:t>
            </a: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09099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0304" y="90152"/>
            <a:ext cx="11861442" cy="660686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nn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 dy momente regjistrimi kontabël në lidhje me pagat: </a:t>
            </a:r>
          </a:p>
          <a:p>
            <a:pPr marL="0" indent="0" algn="just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Momenti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njohjes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deklarimit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shpenzimeve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detyrimeve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përkatëse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just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Debi                               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Kredi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Shpenzime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page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15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450 </a:t>
            </a:r>
          </a:p>
          <a:p>
            <a:pPr marL="0" indent="0" algn="just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Sigurime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shoqërore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120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Taksa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shtetërore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120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Depozitë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kursimi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50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Sindikatat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30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Sigurime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shëndetsore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80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Bamirësi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20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Sigurime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tjera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30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Paga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neto të pagueshme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15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000 </a:t>
            </a:r>
          </a:p>
          <a:p>
            <a:pPr marL="0" indent="0" algn="just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Regjistrimi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njohjes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shpenzimeve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detyrimeve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pagat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897912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546" y="206062"/>
            <a:ext cx="11848564" cy="6452315"/>
          </a:xfrm>
        </p:spPr>
        <p:txBody>
          <a:bodyPr/>
          <a:lstStyle/>
          <a:p>
            <a:pPr marL="0" indent="0" algn="just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Momenti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pagimit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detyrimeve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përkatëse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Debi                               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Kredi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Sigurime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shoqërore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120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Taksa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shtetërore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120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Depozitë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kursimi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50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Sindikatat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30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Sigurime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shëndetsore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80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Bamirësi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20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Sigurime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tjera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30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Paga neto të pagueshme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15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000 </a:t>
            </a:r>
          </a:p>
          <a:p>
            <a:pPr marL="0" indent="0" algn="just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Mjete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monetare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15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450 </a:t>
            </a:r>
          </a:p>
          <a:p>
            <a:pPr marL="0" indent="0" algn="just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Pagimi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detyrimeve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pagat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tjerat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82329834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425" y="128789"/>
            <a:ext cx="11925837" cy="914401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Pjesa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korrente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(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kësti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maturuar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borxhit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afatgjatë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425" y="1159099"/>
            <a:ext cx="11822806" cy="5499278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Kapitullin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10, "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Detyrimet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Jokorrente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Afatgjata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)" do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diskutohen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shumë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lloje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marrëveshjeve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afatgjata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huamarrjes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momentin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duhet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mbajmë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parasysh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kalimin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kohës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borxhet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afatgjata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bëhen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borxhe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afatshkurtra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arsye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detyrimet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korrente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shumë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firmave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përfshijnë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pjesën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borxhit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afatgjatë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maturohet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brenda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vitit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ardhshëm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Tabelën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9-1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tregohet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Ersatz International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raporton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7.4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milionë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lekë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detyrimet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korrente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përshkruara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pjesa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korrente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borxhit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afatgjatë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bilancet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viteve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mëparshme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kjo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shumë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ishte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përfshirë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borxhet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afatgjata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Ersatz,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sepse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maturohej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brenda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viti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data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bilancit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Gjatë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vitit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2000,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megjithatë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shuma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riklasifikua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borxh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afatgjatë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detyrim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korrent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Kjo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shumë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është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pretendim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ndaj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mjeteve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korrente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kompanisë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gjatë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vitit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ardhshëm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57467965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24" y="159063"/>
            <a:ext cx="11977352" cy="819731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Tatimet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përllogaritura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mbi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ardhurat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Tatimi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pagueshëm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324" y="978794"/>
            <a:ext cx="11977352" cy="5692462"/>
          </a:xfrm>
        </p:spPr>
        <p:txBody>
          <a:bodyPr/>
          <a:lstStyle/>
          <a:p>
            <a:pPr marL="0" indent="0" algn="just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Detyrimet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korrente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Ersatz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paraqitura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Tabelën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9-1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përfshijnë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tatimet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përllogaritura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mbi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ardhurat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shumën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94.1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milionë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lekë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Korporatat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biznesit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subjekte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tatueshme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duhet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dorëzojnë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deklaratat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tatimore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organet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tatim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taksave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vitin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fiskal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2000,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Ersatz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raportoi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ardhura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para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taksave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904.1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milionë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lekë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vlerësua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duhej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paguante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343.4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milionë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lekë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taksa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tatime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mbi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ardhurat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kjo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shumë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94.1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milionë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lekë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mbetën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papaguara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30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shtator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vitit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2000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datën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bilancit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Pjesa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tjetër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249.3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milionë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lekë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(343.4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milionë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lekë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shpenzime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tatimore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minus 94.1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milionë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lekë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detyrim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tatimor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mbetur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është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paguar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para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datës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bilancit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19836788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031" y="128789"/>
            <a:ext cx="11977352" cy="785611"/>
          </a:xfrm>
        </p:spPr>
        <p:txBody>
          <a:bodyPr>
            <a:normAutofit/>
          </a:bodyPr>
          <a:lstStyle/>
          <a:p>
            <a:pPr algn="ctr"/>
            <a:r>
              <a:rPr lang="it-IT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Kostot e përllogaritura të ristrukturimit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031" y="1004552"/>
            <a:ext cx="11977352" cy="5692462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Detyrimet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korrente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Ersatz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paraqitura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Tabelën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9-1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përfshijnë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62.1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milionë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lekë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kosto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përllogaritura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ristrukturimit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Gjatë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klimës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vështirë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ekonomike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fillimit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viteve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1990,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shumë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korporata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mëdha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vendosën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ristrukturojnë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reduktojnë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rifokusojnë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operacionet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tyre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Zvogëlimi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korporatave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shpesh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përfshin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rikualifikimin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pushimin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puna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shumë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punonjësve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kostot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shoqërojnë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proces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firmat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konsiderueshme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Korporatat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rifokusojnë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operacionet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tyre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ndërpresin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linja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ndryshme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biznesit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shpesh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humbje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konsiderueshme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procesi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ristrukturimit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firme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zgjasë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vjet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just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Kur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firmë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vendos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ristrukturohet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kostot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totale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vlerësuara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ristrukturimit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njohur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shpenzime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regjistruar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tilla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''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shpenzuar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'')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vitin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aktual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37980212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546" y="103031"/>
            <a:ext cx="11874322" cy="663262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shembull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Ersatz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filloi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program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ristrukturimi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vitin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fiskal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1998,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raportoi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shpenzim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ristrukturimi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detyrim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kostot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përllogaritura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ristrukturimit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271.5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milionë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lekësh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just">
              <a:buNone/>
            </a:pPr>
            <a:r>
              <a:rPr lang="nb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Gjatë vitit fiskal 1998: </a:t>
            </a:r>
            <a:endParaRPr lang="nb-NO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nb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MJETET </a:t>
            </a:r>
            <a:r>
              <a:rPr lang="nb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	= 	DETYRIMET 	+ 	</a:t>
            </a:r>
            <a:r>
              <a:rPr lang="nb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KAPITALI </a:t>
            </a:r>
            <a:r>
              <a:rPr lang="nb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AKSIONER 	</a:t>
            </a:r>
          </a:p>
          <a:p>
            <a:pPr marL="0" indent="0" algn="just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Kostot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përllogaritura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ristrukturimit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Fitime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pashpërndara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</a:t>
            </a:r>
          </a:p>
          <a:p>
            <a:pPr marL="0" indent="0" algn="just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+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271.5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milionë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lekë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-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271.5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m.l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Shpenzime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ristrukt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.) 	</a:t>
            </a:r>
          </a:p>
          <a:p>
            <a:pPr marL="0" indent="0" algn="just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Gjatë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viteve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fiskale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1999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2000,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përpjekjet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zvogëluar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rifokusuar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operacionet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firma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bërë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shpenzime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reale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209.4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milionë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lekë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just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Gjatë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periudhës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fiskale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1999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2000: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MJETET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=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DETYRIMET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+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KAPITALI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AKSIONER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Mjete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ndryshme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Kostot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përllogaritura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ristrukturimit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</a:t>
            </a:r>
          </a:p>
          <a:p>
            <a:pPr marL="0" indent="0" algn="just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- 209.4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milionë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lekë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- 209.4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milionë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lekë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</a:t>
            </a:r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310560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546" y="128788"/>
            <a:ext cx="11912958" cy="6568225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rezultat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detyrimi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mbetur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kostot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ristrukturimit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është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62.1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milionë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lekë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(271.5 - 209.4 = 62.1),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fund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vitit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fiskal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2000.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Duhet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mbajmë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parasysh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kjo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shumë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bazohet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vlerësimet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bëra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vitin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1998,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viti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ndërmor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programi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ristrukturimit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Nëse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kostot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ristrukturimit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ndodhin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realisht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ardhmen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ndryshojnë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kjo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shumë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parashikuar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Ersatz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duhet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bëjë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ndryshime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ardhurat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raportuara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periudhat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ardhshme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just">
              <a:buNone/>
            </a:pP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Kontabilizimi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kostot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ristrukturimit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është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çështje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debatueshme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raportimin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financiar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sepse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shumat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mjeteve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monetare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shpesh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janë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rëndësishme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kërkojnë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ose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kanë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bëjnë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vlerësime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vështira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kostove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pritet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lindin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gjatë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disa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viteve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ardhmen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tepër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shumë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raste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shpenzimet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lidhen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veprimet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planifikohen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manaxhimi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periudhat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ardhme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vend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bazohen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marrëveshje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ose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transaksione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përfunduara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08128127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51" y="103032"/>
            <a:ext cx="11990231" cy="103031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Pagesat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marra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avancë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konsumatorët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ardhurat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papërfituara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151" y="1133342"/>
            <a:ext cx="11990231" cy="5563672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shumë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industri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klientët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paguajnë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avancë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paraprakisht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mallrat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shërbimet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fakt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do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ofrohen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datat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ardhme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Edukimi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transporti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botimi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revistave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reklamimi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ndërtimi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gjithë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shembuj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industrive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kërkohet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shpesh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pagesa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paraprake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klientëve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shembull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detyrimet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korrente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Ersatz International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fund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vitit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2000,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përfshijnë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detyrim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362.7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milionë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lekë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përshkruar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pagesa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marra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avancë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klientët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just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ilustruar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kontabilitetin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pagesa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tilla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marra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avancë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konsumatorët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supozojmë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gjatë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vitit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2000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Ersatz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800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milionë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lekë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pagesa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paradhënie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konsumatorët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Supozojmë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gjithashtu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se 437.3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milionë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lekë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kjo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shumë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përfitohen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realisht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30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shtator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vitit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2000,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pjesa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mbetur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përfitohet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realisht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vitin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ardhshëm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fiskal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këto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ngjarje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njihen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secilin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099812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industri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shërbimet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publike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institucionet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financiare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financimi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borxh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tejkalojë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90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qind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totalit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mjeteve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Përdoruesit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pasqyrave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financiare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kushtojnë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vëmendje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lang="az-Cyrl-AZ" dirty="0">
                <a:latin typeface="Times New Roman" panose="02020603050405020304" pitchFamily="18" charset="0"/>
                <a:cs typeface="Times New Roman" panose="02020603050405020304" pitchFamily="18" charset="0"/>
              </a:rPr>
              <a:t>ҫ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burimeve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financimit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sepse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suksesi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firme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varet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aq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shumë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manaxhimi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efektiv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detyrimeve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kapitalit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aksioner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shfrytëzimi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efikas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mjeteve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Manaxhimi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detyrimeve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firmës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ndikon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gjithashtu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mbi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rreziqet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kthimet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dispozicion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kreditorëve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aksionerëve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firmës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413247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910" y="1365161"/>
            <a:ext cx="11912958" cy="4811802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vitin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2000,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marrjen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shumës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klientët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800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milionë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lekët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papërfituara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kompanisë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lind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detyrimi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kryer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shërbime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ardhmen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është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paguar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avancë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kryer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shërbimin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rritur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detyrimin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ndaj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klientëve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emrin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ardhura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papërfituara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  <a:p>
            <a:pPr marL="0" indent="0" algn="just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Pas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marrjes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shumave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klientët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MJETET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= 	DETYRIMET 	+ 	KAPITALI AKSIONER 	</a:t>
            </a:r>
          </a:p>
          <a:p>
            <a:pPr marL="0" indent="0" algn="just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Mjete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monetare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ardhura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papërfituara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</a:t>
            </a:r>
          </a:p>
          <a:p>
            <a:pPr marL="0" indent="0" algn="just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+ 800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milionë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lekë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+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800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milionë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lekë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/>
              <a:t>	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271044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545" y="1223493"/>
            <a:ext cx="11835685" cy="4953470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shkak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437.3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milionë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lekë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pagesave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marra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përfituar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fund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vitit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fiskal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2000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kryer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shërbime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ndaj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klientëve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vlerë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kjo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shumë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njihet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ardhur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vitin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2000.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MJETET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= 	DETYRIMET 	+ 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KAPITALI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AKSIONER 	</a:t>
            </a:r>
          </a:p>
          <a:p>
            <a:pPr marL="0" indent="0" algn="just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ardhura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papërfituara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Fitime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pashpërndara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</a:t>
            </a:r>
          </a:p>
          <a:p>
            <a:pPr marL="0" indent="0" algn="just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-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437.3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m.l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+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437.3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m.l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ardhura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përfituara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Meqenëse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800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milionë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lekë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pranuar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paraprakisht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klientët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437.3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milionë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lekë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përfituar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gjatë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vitit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2000,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bilanci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kontabël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30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shtator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2000, do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tregonte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detyrim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mbetur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362.7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milionë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lekë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	</a:t>
            </a:r>
          </a:p>
          <a:p>
            <a:pPr marL="0" indent="0" algn="just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827927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425" y="1825625"/>
            <a:ext cx="11797048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Kur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këto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shuma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përfitohen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vitin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vazhdim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detyrimi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mbetur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eleminohet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(do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shlyhet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shuma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362.7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milionë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lekë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njihet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ardhura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përfituara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just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Kur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ardhurat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përfitohen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vitin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2001: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MJETET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= 	DETYRIMET 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+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KAPITALI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AKSIONER 	</a:t>
            </a:r>
          </a:p>
          <a:p>
            <a:pPr marL="0" indent="0" algn="just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ardhura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papërfituara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Fitime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pashpërndara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</a:t>
            </a:r>
          </a:p>
          <a:p>
            <a:pPr marL="0" indent="0" algn="just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-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362.7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m.l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+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362.7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m.l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ardhura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përfituara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	</a:t>
            </a:r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982884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1669"/>
            <a:ext cx="10515600" cy="798489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Detyrimet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garancitë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941" y="940158"/>
            <a:ext cx="11745532" cy="5769735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Është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praktikë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zakonshme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biznesi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kompanitë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garantojnë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cilësinë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produkteve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tyre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duke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ofruar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garanci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riparime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zëvendësime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rimbursime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rast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dështimeve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produktit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pakënaqësisë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konsumatorëve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Kostot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mundshme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këtyre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detyrimeve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garanci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njihen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siguri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datën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shitjes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shumica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kompanive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bëjnë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vlerësime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arsyeshme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këto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shpenzime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lidhen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ardhurat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shitjet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aktuale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mënyrë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ardhurat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shpenzimet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periudhës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krahasohen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njëra-tjetrën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përputhen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kostot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ardhshme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garancive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lidhen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hyrat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ardhurat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periudhës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aktuale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duhet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vlerësohen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regjistrohen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periudhën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aktuale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Gjithashtu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detyrimet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përkatëse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lidhura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kostot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duhet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raportohen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bilanc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32554034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546" y="167424"/>
            <a:ext cx="11874322" cy="6503831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endParaRPr 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en-US" sz="1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vazhdim</a:t>
            </a:r>
            <a:r>
              <a:rPr lang="en-US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shembullit</a:t>
            </a:r>
            <a:r>
              <a:rPr lang="en-US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kompania</a:t>
            </a:r>
            <a:r>
              <a:rPr lang="en-US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Ersatz International </a:t>
            </a:r>
            <a:r>
              <a:rPr lang="en-US" sz="1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ofron</a:t>
            </a:r>
            <a:r>
              <a:rPr lang="en-US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garanci</a:t>
            </a:r>
            <a:r>
              <a:rPr lang="en-US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shumë</a:t>
            </a:r>
            <a:r>
              <a:rPr lang="en-US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shitjet</a:t>
            </a:r>
            <a:r>
              <a:rPr lang="en-US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sz="1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saj</a:t>
            </a:r>
            <a:r>
              <a:rPr lang="en-US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Tabela</a:t>
            </a:r>
            <a:r>
              <a:rPr lang="en-US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9-1 </a:t>
            </a:r>
            <a:r>
              <a:rPr lang="en-US" sz="1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tregon</a:t>
            </a:r>
            <a:r>
              <a:rPr lang="en-US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sz="1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Ersatz </a:t>
            </a:r>
            <a:r>
              <a:rPr lang="en-US" sz="1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raporton</a:t>
            </a:r>
            <a:r>
              <a:rPr lang="en-US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midis </a:t>
            </a:r>
            <a:r>
              <a:rPr lang="en-US" sz="1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detyrimeve</a:t>
            </a:r>
            <a:r>
              <a:rPr lang="en-US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saj</a:t>
            </a:r>
            <a:r>
              <a:rPr lang="en-US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korrente</a:t>
            </a:r>
            <a:r>
              <a:rPr lang="en-US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detyrim</a:t>
            </a:r>
            <a:r>
              <a:rPr lang="en-US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produkte</a:t>
            </a:r>
            <a:r>
              <a:rPr lang="en-US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shitura</a:t>
            </a:r>
            <a:r>
              <a:rPr lang="en-US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sz="1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garanci</a:t>
            </a:r>
            <a:r>
              <a:rPr lang="en-US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vlerën</a:t>
            </a:r>
            <a:r>
              <a:rPr lang="en-US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prej</a:t>
            </a:r>
            <a:r>
              <a:rPr lang="en-US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165.6 </a:t>
            </a:r>
            <a:r>
              <a:rPr lang="en-US" sz="1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milionë</a:t>
            </a:r>
            <a:r>
              <a:rPr lang="en-US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lekë</a:t>
            </a:r>
            <a:r>
              <a:rPr lang="en-US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m.l</a:t>
            </a:r>
            <a:r>
              <a:rPr lang="en-US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en-US" sz="1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Kjo</a:t>
            </a:r>
            <a:r>
              <a:rPr lang="en-US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nënkupton</a:t>
            </a:r>
            <a:r>
              <a:rPr lang="en-US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drejtuesit</a:t>
            </a:r>
            <a:r>
              <a:rPr lang="en-US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sz="1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Ersatz, </a:t>
            </a:r>
            <a:r>
              <a:rPr lang="en-US" sz="1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vlerësojnë</a:t>
            </a:r>
            <a:r>
              <a:rPr lang="en-US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sz="1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kompania</a:t>
            </a:r>
            <a:r>
              <a:rPr lang="en-US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mund</a:t>
            </a:r>
            <a:r>
              <a:rPr lang="en-US" sz="1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bëjë</a:t>
            </a:r>
            <a:r>
              <a:rPr lang="en-US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shpenzime</a:t>
            </a:r>
            <a:r>
              <a:rPr lang="en-US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prej</a:t>
            </a:r>
            <a:r>
              <a:rPr lang="en-US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rreth</a:t>
            </a:r>
            <a:r>
              <a:rPr lang="en-US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165.6 </a:t>
            </a:r>
            <a:r>
              <a:rPr lang="en-US" sz="1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milionë</a:t>
            </a:r>
            <a:r>
              <a:rPr lang="en-US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lekë</a:t>
            </a:r>
            <a:r>
              <a:rPr lang="en-US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lidhje</a:t>
            </a:r>
            <a:r>
              <a:rPr lang="en-US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mallrat e </a:t>
            </a:r>
            <a:r>
              <a:rPr lang="en-US" sz="1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shitura</a:t>
            </a:r>
            <a:r>
              <a:rPr lang="en-US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para </a:t>
            </a:r>
            <a:r>
              <a:rPr lang="en-US" sz="1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datës</a:t>
            </a:r>
            <a:r>
              <a:rPr lang="en-US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së</a:t>
            </a:r>
            <a:r>
              <a:rPr lang="en-US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bilancit</a:t>
            </a:r>
            <a:r>
              <a:rPr lang="en-US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en-US" sz="1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Nëse</a:t>
            </a:r>
            <a:r>
              <a:rPr lang="en-US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supozojmë</a:t>
            </a:r>
            <a:r>
              <a:rPr lang="en-US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sz="1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gjithë</a:t>
            </a:r>
            <a:r>
              <a:rPr lang="en-US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detyrimi</a:t>
            </a:r>
            <a:r>
              <a:rPr lang="en-US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lidhet</a:t>
            </a:r>
            <a:r>
              <a:rPr lang="en-US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sz="1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shitjet</a:t>
            </a:r>
            <a:r>
              <a:rPr lang="en-US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sz="1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vitit</a:t>
            </a:r>
            <a:r>
              <a:rPr lang="en-US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2000, </a:t>
            </a:r>
            <a:r>
              <a:rPr lang="en-US" sz="1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nuk</a:t>
            </a:r>
            <a:r>
              <a:rPr lang="en-US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pasur</a:t>
            </a:r>
            <a:r>
              <a:rPr lang="en-US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realisht</a:t>
            </a:r>
            <a:r>
              <a:rPr lang="en-US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ende</a:t>
            </a:r>
            <a:r>
              <a:rPr lang="en-US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asnjë</a:t>
            </a:r>
            <a:r>
              <a:rPr lang="en-US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shpenzim</a:t>
            </a:r>
            <a:r>
              <a:rPr lang="en-US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garancie</a:t>
            </a:r>
            <a:r>
              <a:rPr lang="en-US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shitjet</a:t>
            </a:r>
            <a:r>
              <a:rPr lang="en-US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en-US" sz="1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vitit</a:t>
            </a:r>
            <a:r>
              <a:rPr lang="en-US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2000, </a:t>
            </a:r>
            <a:r>
              <a:rPr lang="en-US" sz="1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kompania</a:t>
            </a:r>
            <a:r>
              <a:rPr lang="en-US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duhet</a:t>
            </a:r>
            <a:r>
              <a:rPr lang="en-US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1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njohë</a:t>
            </a:r>
            <a:r>
              <a:rPr lang="en-US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ngjarjen</a:t>
            </a:r>
            <a:r>
              <a:rPr lang="en-US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sz="1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mëposhtme</a:t>
            </a:r>
            <a:r>
              <a:rPr lang="en-US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vitin</a:t>
            </a:r>
            <a:r>
              <a:rPr lang="en-US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2000</a:t>
            </a:r>
            <a:r>
              <a:rPr lang="en-US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en-US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MJETET 	= 	DETYRIMET 	</a:t>
            </a:r>
            <a:r>
              <a:rPr lang="en-US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+ </a:t>
            </a:r>
            <a:r>
              <a:rPr lang="en-US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KAPITALI </a:t>
            </a:r>
            <a:r>
              <a:rPr lang="en-US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AKSIONER 	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en-US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</a:t>
            </a:r>
            <a:r>
              <a:rPr lang="en-US" sz="1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Detyrim</a:t>
            </a:r>
            <a:r>
              <a:rPr lang="en-US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garacie</a:t>
            </a:r>
            <a:r>
              <a:rPr lang="en-US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llogaritur</a:t>
            </a:r>
            <a:r>
              <a:rPr lang="en-US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	</a:t>
            </a:r>
            <a:r>
              <a:rPr lang="en-US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en-US" sz="1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Fitime</a:t>
            </a:r>
            <a:r>
              <a:rPr lang="en-US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pashpërndara</a:t>
            </a:r>
            <a:r>
              <a:rPr lang="en-US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en-US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+ </a:t>
            </a:r>
            <a:r>
              <a:rPr lang="en-US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165.6 </a:t>
            </a:r>
            <a:r>
              <a:rPr lang="en-US" sz="1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m.l</a:t>
            </a:r>
            <a:r>
              <a:rPr lang="en-US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r>
              <a:rPr lang="en-US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- </a:t>
            </a:r>
            <a:r>
              <a:rPr lang="en-US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165.6 </a:t>
            </a:r>
            <a:r>
              <a:rPr lang="en-US" sz="1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m.l</a:t>
            </a:r>
            <a:r>
              <a:rPr lang="en-US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Shpenzime</a:t>
            </a:r>
            <a:r>
              <a:rPr lang="en-US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garacie</a:t>
            </a:r>
            <a:r>
              <a:rPr lang="en-US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	</a:t>
            </a:r>
          </a:p>
          <a:p>
            <a:pPr marL="0" indent="0" algn="just">
              <a:buNone/>
            </a:pPr>
            <a:r>
              <a:rPr lang="en-US" sz="5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5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81569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0304" y="1287887"/>
            <a:ext cx="11706896" cy="4889076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vitet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vijim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firma do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shpenzojë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para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përdorë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burime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tjera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kryer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riparimet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garancisë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Ndërsa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riparimet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garancisë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ndodhin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periudhat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pasuese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detyrimi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eleminohet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just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periudhat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pasuese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MJETET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=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DETYRIMET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+ 	KAPITALI AKSIONER 	</a:t>
            </a:r>
          </a:p>
          <a:p>
            <a:pPr marL="0" indent="0" algn="just">
              <a:buNone/>
            </a:pP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Mjete monetare 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Detyrim garancie </a:t>
            </a:r>
          </a:p>
          <a:p>
            <a:pPr marL="0" indent="0" algn="just">
              <a:buNone/>
            </a:pP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ose burime të tjera) 		</a:t>
            </a:r>
          </a:p>
          <a:p>
            <a:pPr marL="0" indent="0" algn="just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- 165.6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milionë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lekë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-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165.6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milionë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lekë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/>
              <a:t>	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74607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4547"/>
            <a:ext cx="10515600" cy="1223492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ANGAZHIMET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KONTIGJENCAT DHE RREZIQET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546" y="1635617"/>
            <a:ext cx="11887200" cy="5035638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Shumica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pasqyrave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financiare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përmbajnë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shënim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emërtuar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"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angazhimet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kontigjencat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".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Qëllimi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këtij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shënimi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është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paralajmërojë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përdoruesit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pasqyrave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financiare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faktin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ekzistojnë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sërë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pretendimesh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aktuale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potenciale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ardhshme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plotësojnë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kriteret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Bordit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Standardeve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Kontabilitetit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Financiar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(FASB),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njohjen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detyrime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datën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bilancit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Megjithatë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këto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pretendime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rëndësishme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përdoruesit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pasqyrave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financiare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vlerësuar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pozicionin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borxhit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firmës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47808974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0304" y="193182"/>
            <a:ext cx="11822806" cy="6529589"/>
          </a:xfrm>
        </p:spPr>
        <p:txBody>
          <a:bodyPr/>
          <a:lstStyle/>
          <a:p>
            <a:pPr marL="0" indent="0" algn="just">
              <a:buNone/>
            </a:pP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Angazhimet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marrëveshjet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furnizuesit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klientët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punëdhënësit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njësitë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tjera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ekonomike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cilat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ende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përfunduar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transaksione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rrjedhimisht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njohur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llogari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Nëse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marrëveshje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tilla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rëndësishme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kuptimin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material),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duhet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paraqiten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shënimet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pasqyrave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financiare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Kontigjencat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kushtet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ekzistuese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situatat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rrethanat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cilat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rezultojnë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fitime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humbje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aktualisht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pasigurta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zgjidhen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vërtetohen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ngjarjet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ardhshme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Angazhimet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kontigjencat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referohen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seksionin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detyrimeve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korrente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afatshkurtra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detyrimeve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jokorrente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afatgjata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varësi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kohës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gjasa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kërkojnë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pagesa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paraqiten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vetëm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shënimet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shpjeguese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pasqyrave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2023023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668" y="167425"/>
            <a:ext cx="11900078" cy="901521"/>
          </a:xfrm>
        </p:spPr>
        <p:txBody>
          <a:bodyPr>
            <a:normAutofit/>
          </a:bodyPr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RREZIQET E TJERA QË NUK JANË PARAQITUR NË BILANC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668" y="953036"/>
            <a:ext cx="11900078" cy="5718219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Shumica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subjekteve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biznesit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ekspozuara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ndaj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shumëllojshmërie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rreziqeve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tregut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Këto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përfshijnë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ndryshimet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kostot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ardhshme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blerjes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materialeve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furnizimeve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ndryshimet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vlerat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tregut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aktiveve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mjeteve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detyrimeve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financiare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efektet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mbi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ardhurat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shpenzimet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ardhshme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luhatjeve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kurseve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këmbimit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valutor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efektet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mundshme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mosarkëtimeve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borxhet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këqija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llogarive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arkëtueshme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klientët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kryesorë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shumë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rreziqe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tjera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raste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manaxherët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përpiqen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mbrohen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këtyre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rreziqeve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duke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përdorur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strategjitë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manaxhimit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rrezikut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riskut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Dhënia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informacioneve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hollësishme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shënimet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shpjeguese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nevojitet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njohur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përdoruesit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pasqyrave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financiare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rreziqet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ndryshme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kërcënojnë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firmë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veprimet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tilla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ndërmarrë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manaxhimi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mbrojtur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firmën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humbjet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mundshme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484600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FALEMINDERIT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481137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Detyrimet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përgjithësi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rrjedhim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veprimeve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shkuara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lidhen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përfaqësojnë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detyrime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legale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pagesa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ardhme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mjetet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kryerje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shërbimesh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Detyrimet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ndahen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grupe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514350" indent="-514350" algn="just">
              <a:buAutoNum type="arabicPeriod"/>
            </a:pP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Detyrime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korrente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rrjedhëse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afatshkurtra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cilat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përfaqësojnë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borxhe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duhen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paguar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brenda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viti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Detyrime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jokorrente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afatgjata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cilat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përfaqësojnë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borxhe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</a:t>
            </a:r>
          </a:p>
          <a:p>
            <a:pPr marL="0" indent="0" algn="just"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duhen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paguar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periudhë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mbi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725890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5911"/>
            <a:ext cx="10515600" cy="656821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LLOJET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DETYRIMEVE KORRENTE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031" y="772732"/>
            <a:ext cx="11990231" cy="5962919"/>
          </a:xfrm>
        </p:spPr>
        <p:txBody>
          <a:bodyPr/>
          <a:lstStyle/>
          <a:p>
            <a:pPr marL="0" indent="0" algn="just">
              <a:buNone/>
            </a:pP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Detyrimet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korrente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detyrime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afatshkurtra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zakonisht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duhet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paguhen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mjetet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korrente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brenda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viti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Këto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detyrime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lidhura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fort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ciklet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operacionale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shumicës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firmave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rrjedhën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operacioneve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përditshme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firmat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detyrime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afatshkurtra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ndaj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furnizuesve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punonjësve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subjekteve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tjera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Mjetet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monetare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marra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shitja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mallrave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shërbimeve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ndaj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klientëve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pas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përdoren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paguar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këto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detyrime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kohën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maturohen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(d.m.th.,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duhen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paguar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  <a:p>
            <a:pPr marL="0" indent="0" algn="just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Detyrimet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korrente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llojeve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ndryshme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(1)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detyrime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paguar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mjete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monetare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ndaj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njësive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tjera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siç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llogaritë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pagueshme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dëftesat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pagueshme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detyrimet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rritëse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rrjedhura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përllogaritura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 (2)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detyrime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t'iu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siguruar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subjekteve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tjera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mallra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shërbime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cilat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është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pranuar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pagesa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siç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ardhurat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marra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avancë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ardhurat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papërfituara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(3)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detyrimet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respektuar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garancitë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produktit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detyrim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garancie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llogaritur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3740367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3336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Llogaritë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pagueshme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89" y="927278"/>
            <a:ext cx="11912957" cy="5821251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Llogaritë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pagueshme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paraqesin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borxhet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firma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krijuar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blerjen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inventarëve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furnizimeve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tjera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shumat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firma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detyrohet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tretëve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shërbimet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tjera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përdorura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operacionet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qeraja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shërbimet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publike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sigurimi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Shumica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transaksioneve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biznesit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furnizuesit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përfshijnë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kredi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afatshkurtra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cilat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pagesat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duhet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bëhen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brenda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periudhe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caktuar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p.sh 30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60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ilustruar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supozojmë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firmë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inventarin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blerë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100 000 L,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duhet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paguajë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brenda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30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ditëve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Blerja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inventarit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rriste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mjetet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inventarin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detyrimet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llogaritë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pagueshme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  <a:p>
            <a:pPr marL="0" indent="0" algn="just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datën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blerjes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MJETET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= 	DETYRIMET 	+ 	KAPITALI AKSIONER 	</a:t>
            </a:r>
          </a:p>
          <a:p>
            <a:pPr marL="0" indent="0" algn="just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Inventari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Llogaritë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pagueshme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</a:t>
            </a:r>
          </a:p>
          <a:p>
            <a:pPr marL="0" indent="0" algn="just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+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100 000 L 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+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100 000 L 	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5148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6062" y="1825625"/>
            <a:ext cx="11822806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Pagesa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100 000 L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furnizuesin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zvogëlonte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mjetet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monetare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mbyllte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detyrimin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eleminonte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llogaritë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pagueshme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just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datën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pagesës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MJETET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= 	DETYRIMET 	+ 	KAPITALI AKSIONER 	</a:t>
            </a:r>
          </a:p>
          <a:p>
            <a:pPr marL="0" indent="0" algn="just">
              <a:buNone/>
            </a:pP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Mjete 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monetare 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Llogaritë 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pagueshme 	</a:t>
            </a:r>
          </a:p>
          <a:p>
            <a:pPr marL="0" indent="0" algn="just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̶ 100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000 L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̶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100 000 L </a:t>
            </a:r>
            <a:r>
              <a:rPr lang="en-US" dirty="0"/>
              <a:t>	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17401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9776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Zbritjet</a:t>
            </a:r>
            <a:r>
              <a:rPr lang="en-US" b="1" dirty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0304" y="1004552"/>
            <a:ext cx="11848564" cy="5692462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Furnizuesit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shpesh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ofrojnë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zbritje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pagesat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hershme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normat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skontimit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zbritjes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zakonisht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larta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aq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duhet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nxitur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konsumatorët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paguajnë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menjëherë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blerësi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ndërmend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paguajë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brenda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periudhës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zbritjes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atëherë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inventari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regjistrohet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zakonisht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koston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neto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(d.m.th duke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zbritur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paraprakisht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vlerën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zbritjes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përfitohet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shembullin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mësipërm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furnizuesi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ofronte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zbritje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2%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pagesën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hershme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blerësi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synon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paguajë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brenda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periudhës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zbritjes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atëherë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inventari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regjistrohej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fillim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kosto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98 000 L (100 000 L,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çmimi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faturës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minus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zbritjen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2 000 L). </a:t>
            </a:r>
          </a:p>
          <a:p>
            <a:pPr marL="0" indent="0" algn="just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datën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blerjes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MJETET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= 	DETYRIMET 	+ 	KAPITALI AKSIONER 	</a:t>
            </a:r>
          </a:p>
          <a:p>
            <a:pPr marL="0" indent="0" algn="just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Inventari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Llogaritë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pagueshme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</a:t>
            </a:r>
          </a:p>
          <a:p>
            <a:pPr marL="0" indent="0" algn="just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+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98 000 L 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+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98 000 L 	</a:t>
            </a:r>
          </a:p>
        </p:txBody>
      </p:sp>
    </p:spTree>
    <p:extLst>
      <p:ext uri="{BB962C8B-B14F-4D97-AF65-F5344CB8AC3E}">
        <p14:creationId xmlns:p14="http://schemas.microsoft.com/office/powerpoint/2010/main" val="23412107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546" y="1825625"/>
            <a:ext cx="11912958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llogaria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pas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paguhet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pas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skadimit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periudhës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së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zbritjes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atëherë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blerësi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pësonte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shpenzim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interesi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2 000 L (100 000 L ̶ 98 000 L). </a:t>
            </a:r>
          </a:p>
          <a:p>
            <a:pPr marL="0" indent="0" algn="just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datën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pagesës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MJETET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= 	DETYRIMET 	+ 	KAPITALI AKSIONER 	</a:t>
            </a:r>
          </a:p>
          <a:p>
            <a:pPr marL="0" indent="0" algn="just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Mjete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monetare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Llogaritë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pagueshme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Fitime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pashpërndara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</a:t>
            </a:r>
          </a:p>
          <a:p>
            <a:pPr marL="0" indent="0" algn="just">
              <a:buNone/>
            </a:pP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̶ 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100 000 L 	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̶ 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98 000 L 	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̶ 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2 000 L (Shpenzime interesi) 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4591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4109</Words>
  <Application>Microsoft Office PowerPoint</Application>
  <PresentationFormat>Widescreen</PresentationFormat>
  <Paragraphs>262</Paragraphs>
  <Slides>39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4" baseType="lpstr">
      <vt:lpstr>Arial</vt:lpstr>
      <vt:lpstr>Calibri</vt:lpstr>
      <vt:lpstr>Calibri Light</vt:lpstr>
      <vt:lpstr>Times New Roman</vt:lpstr>
      <vt:lpstr>Office Theme</vt:lpstr>
      <vt:lpstr>  DETYRIMET KORRENTE (AFATSHKURTRA) </vt:lpstr>
      <vt:lpstr>PowerPoint Presentation</vt:lpstr>
      <vt:lpstr>PowerPoint Presentation</vt:lpstr>
      <vt:lpstr>PowerPoint Presentation</vt:lpstr>
      <vt:lpstr>LLOJET E DETYRIMEVE KORRENTE </vt:lpstr>
      <vt:lpstr>Llogaritë e pagueshme </vt:lpstr>
      <vt:lpstr>PowerPoint Presentation</vt:lpstr>
      <vt:lpstr>Zbritjet </vt:lpstr>
      <vt:lpstr>PowerPoint Presentation</vt:lpstr>
      <vt:lpstr>PowerPoint Presentation</vt:lpstr>
      <vt:lpstr>Borxhi afatshkurtër (Dëftesat e pagueshme) </vt:lpstr>
      <vt:lpstr>PowerPoint Presentation</vt:lpstr>
      <vt:lpstr>PowerPoint Presentation</vt:lpstr>
      <vt:lpstr>PowerPoint Presentation</vt:lpstr>
      <vt:lpstr>Kompensimi dhe përfitimet e përllogaritura  (Detyrimet për pagat e punonjësve)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Pjesa korrente e (kësti i maturuar i) borxhit afatgjatë </vt:lpstr>
      <vt:lpstr>Tatimet e përllogaritura mbi të ardhurat (Tatimi i pagueshëm) </vt:lpstr>
      <vt:lpstr>Kostot e përllogaritura të ristrukturimit </vt:lpstr>
      <vt:lpstr>PowerPoint Presentation</vt:lpstr>
      <vt:lpstr>PowerPoint Presentation</vt:lpstr>
      <vt:lpstr>Pagesat e marra në avancë nga konsumatorët  (Të ardhurat e papërfituara) </vt:lpstr>
      <vt:lpstr>PowerPoint Presentation</vt:lpstr>
      <vt:lpstr>PowerPoint Presentation</vt:lpstr>
      <vt:lpstr>PowerPoint Presentation</vt:lpstr>
      <vt:lpstr>Detyrimet për garancitë </vt:lpstr>
      <vt:lpstr>PowerPoint Presentation</vt:lpstr>
      <vt:lpstr>PowerPoint Presentation</vt:lpstr>
      <vt:lpstr> ANGAZHIMET, KONTIGJENCAT DHE RREZIQET </vt:lpstr>
      <vt:lpstr>PowerPoint Presentation</vt:lpstr>
      <vt:lpstr>RREZIQET E TJERA QË NUK JANË PARAQITUR NË BILANC 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DETYRIMET KORRENTE (AFATSHKURTRA) </dc:title>
  <dc:creator>Frederik Cucllari</dc:creator>
  <cp:lastModifiedBy>Frederik Cucllari</cp:lastModifiedBy>
  <cp:revision>46</cp:revision>
  <dcterms:created xsi:type="dcterms:W3CDTF">2019-02-03T16:36:17Z</dcterms:created>
  <dcterms:modified xsi:type="dcterms:W3CDTF">2019-02-03T19:00:15Z</dcterms:modified>
</cp:coreProperties>
</file>