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A709-1A9D-4BDE-BBEA-AE042B36CA7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D6F4-C99D-4128-B1C4-97AB4FFB0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7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A709-1A9D-4BDE-BBEA-AE042B36CA7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D6F4-C99D-4128-B1C4-97AB4FFB0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3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A709-1A9D-4BDE-BBEA-AE042B36CA7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D6F4-C99D-4128-B1C4-97AB4FFB0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4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A709-1A9D-4BDE-BBEA-AE042B36CA7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D6F4-C99D-4128-B1C4-97AB4FFB0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8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A709-1A9D-4BDE-BBEA-AE042B36CA7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D6F4-C99D-4128-B1C4-97AB4FFB0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7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A709-1A9D-4BDE-BBEA-AE042B36CA7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D6F4-C99D-4128-B1C4-97AB4FFB0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2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A709-1A9D-4BDE-BBEA-AE042B36CA7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D6F4-C99D-4128-B1C4-97AB4FFB0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4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A709-1A9D-4BDE-BBEA-AE042B36CA7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D6F4-C99D-4128-B1C4-97AB4FFB0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6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A709-1A9D-4BDE-BBEA-AE042B36CA7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D6F4-C99D-4128-B1C4-97AB4FFB0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9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A709-1A9D-4BDE-BBEA-AE042B36CA7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D6F4-C99D-4128-B1C4-97AB4FFB0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5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A709-1A9D-4BDE-BBEA-AE042B36CA7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D6F4-C99D-4128-B1C4-97AB4FFB0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8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4A709-1A9D-4BDE-BBEA-AE042B36CA7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5D6F4-C99D-4128-B1C4-97AB4FFB0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6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8789"/>
            <a:ext cx="9144000" cy="914400"/>
          </a:xfrm>
        </p:spPr>
        <p:txBody>
          <a:bodyPr>
            <a:no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KAPITALI AKSIONER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425" y="1171977"/>
            <a:ext cx="11758412" cy="5254581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 </a:t>
            </a:r>
          </a:p>
          <a:p>
            <a:pPr algn="just"/>
            <a:r>
              <a:rPr lang="en-US" sz="2800" dirty="0"/>
              <a:t>1. </a:t>
            </a:r>
            <a:r>
              <a:rPr lang="en-US" sz="2800" dirty="0" err="1"/>
              <a:t>Kuptimi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arsyeve</a:t>
            </a:r>
            <a:r>
              <a:rPr lang="en-US" sz="2800" dirty="0"/>
              <a:t> </a:t>
            </a:r>
            <a:r>
              <a:rPr lang="en-US" sz="2800" dirty="0" err="1"/>
              <a:t>pse</a:t>
            </a:r>
            <a:r>
              <a:rPr lang="en-US" sz="2800" dirty="0"/>
              <a:t> </a:t>
            </a:r>
            <a:r>
              <a:rPr lang="en-US" sz="2800" dirty="0" err="1"/>
              <a:t>firmat</a:t>
            </a:r>
            <a:r>
              <a:rPr lang="en-US" sz="2800" dirty="0"/>
              <a:t> e </a:t>
            </a:r>
            <a:r>
              <a:rPr lang="en-US" sz="2800" dirty="0" err="1"/>
              <a:t>mëdha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biznesit</a:t>
            </a:r>
            <a:r>
              <a:rPr lang="en-US" sz="2800" dirty="0"/>
              <a:t> </a:t>
            </a:r>
            <a:r>
              <a:rPr lang="en-US" sz="2800" dirty="0" err="1"/>
              <a:t>preferojnë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organizohen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korporata</a:t>
            </a:r>
            <a:r>
              <a:rPr lang="en-US" sz="2800" dirty="0"/>
              <a:t>. </a:t>
            </a:r>
          </a:p>
          <a:p>
            <a:pPr algn="just"/>
            <a:r>
              <a:rPr lang="en-US" sz="2800" dirty="0"/>
              <a:t>2. </a:t>
            </a:r>
            <a:r>
              <a:rPr lang="en-US" sz="2800" dirty="0" err="1"/>
              <a:t>Kuptimi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llojeve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transaksioneve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ngjarjeve</a:t>
            </a:r>
            <a:r>
              <a:rPr lang="en-US" sz="2800" dirty="0"/>
              <a:t> </a:t>
            </a:r>
            <a:r>
              <a:rPr lang="en-US" sz="2800" dirty="0" err="1"/>
              <a:t>që</a:t>
            </a:r>
            <a:r>
              <a:rPr lang="en-US" sz="2800" dirty="0"/>
              <a:t> </a:t>
            </a:r>
            <a:r>
              <a:rPr lang="en-US" sz="2800" dirty="0" err="1"/>
              <a:t>ndikojnë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përbërësit</a:t>
            </a:r>
            <a:r>
              <a:rPr lang="en-US" sz="2800" dirty="0"/>
              <a:t> e </a:t>
            </a:r>
            <a:r>
              <a:rPr lang="en-US" sz="2800" dirty="0" err="1"/>
              <a:t>kapitalit</a:t>
            </a:r>
            <a:r>
              <a:rPr lang="en-US" sz="2800" dirty="0"/>
              <a:t> </a:t>
            </a:r>
            <a:r>
              <a:rPr lang="en-US" sz="2800" dirty="0" err="1"/>
              <a:t>aksioner</a:t>
            </a:r>
            <a:r>
              <a:rPr lang="en-US" sz="2800" dirty="0"/>
              <a:t>. </a:t>
            </a:r>
          </a:p>
          <a:p>
            <a:pPr algn="just"/>
            <a:r>
              <a:rPr lang="en-US" sz="2800" dirty="0"/>
              <a:t>3. </a:t>
            </a:r>
            <a:r>
              <a:rPr lang="en-US" sz="2800" dirty="0" err="1"/>
              <a:t>Interpretimi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raporteve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kapitalit</a:t>
            </a:r>
            <a:r>
              <a:rPr lang="en-US" sz="2800" dirty="0"/>
              <a:t> </a:t>
            </a:r>
            <a:r>
              <a:rPr lang="en-US" sz="2800" dirty="0" err="1"/>
              <a:t>aksioner</a:t>
            </a:r>
            <a:r>
              <a:rPr lang="en-US" sz="2800" dirty="0"/>
              <a:t> </a:t>
            </a:r>
            <a:r>
              <a:rPr lang="en-US" sz="2800" dirty="0" err="1"/>
              <a:t>që</a:t>
            </a:r>
            <a:r>
              <a:rPr lang="en-US" sz="2800" dirty="0"/>
              <a:t> </a:t>
            </a:r>
            <a:r>
              <a:rPr lang="en-US" sz="2800" dirty="0" err="1"/>
              <a:t>janë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rëndësishme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dobishme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analizën</a:t>
            </a:r>
            <a:r>
              <a:rPr lang="en-US" sz="2800" dirty="0"/>
              <a:t> e </a:t>
            </a:r>
            <a:r>
              <a:rPr lang="en-US" sz="2800" dirty="0" err="1"/>
              <a:t>pasqyrave</a:t>
            </a:r>
            <a:r>
              <a:rPr lang="en-US" sz="2800" dirty="0"/>
              <a:t> </a:t>
            </a:r>
            <a:r>
              <a:rPr lang="en-US" sz="2800" dirty="0" err="1"/>
              <a:t>financiare</a:t>
            </a:r>
            <a:r>
              <a:rPr lang="en-US" sz="2800" dirty="0"/>
              <a:t>. 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11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837126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Deklarimi dhe pagesa e dividendëve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953037"/>
            <a:ext cx="11861443" cy="573109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Pont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1 401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1997.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1 401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	DETYRIMET 	+ 	KAPITALI AKSIONER 	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Dividendët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pagueshëm 	Fitimet e pashpërndara 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1 401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1 401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492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978794"/>
            <a:ext cx="11771290" cy="5692461"/>
          </a:xfrm>
        </p:spPr>
        <p:txBody>
          <a:bodyPr/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specifikonte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regjistrimit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investitorëve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jashtë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mëvonshëm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reduktuan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1 401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DETYRIMET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	KAPITALI AKSIONER 	</a:t>
            </a: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Mjete monetare 	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Dividendët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pagueshëm 	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- 1 401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1 401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204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az-Cyrl-A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ҫ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vihet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llogarinë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kryesisht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diferencave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midis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shpërndarë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Gjendja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përfundimtare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llogarinë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pasqyron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periudhat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kaluara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minus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përgjithshme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shpërndarë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plus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minus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rregullimeve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45693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68" y="128789"/>
            <a:ext cx="11874321" cy="101743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TRANSAKSIONE TË TJERA QË NDIKOJNË MBI KAPITALIN AKSIONER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7" y="1146220"/>
            <a:ext cx="11874321" cy="5030743"/>
          </a:xfrm>
        </p:spPr>
        <p:txBody>
          <a:bodyPr/>
          <a:lstStyle/>
          <a:p>
            <a:pPr marL="0" indent="0" algn="just">
              <a:buNone/>
            </a:pPr>
            <a:endParaRPr lang="it-IT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Dividendi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aksion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dividendi që kompensohet me aksione shtesë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mungesë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shpërndajnë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proporcion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përqind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ekzistues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barabarta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përqind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zotërimeve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100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(1% × 100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dividend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93729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41668"/>
            <a:ext cx="11861443" cy="659398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barabartë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shpërndahen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Flotsam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 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shpërndajë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200 000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(2% × 10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200 000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(45 L/A × 200 000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Fitimet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DETYRIMET   +         KAPITALI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AKSIONER 	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Fitimet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- 9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030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218940"/>
            <a:ext cx="11732654" cy="6323527"/>
          </a:xfrm>
        </p:spPr>
        <p:txBody>
          <a:bodyPr>
            <a:normAutofit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ndikon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ndikon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total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përbërja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zvogëlon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krijon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''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Flotsam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proporcional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Flotsam,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pandryshuar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pandryshuara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drejtpërdrejtë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operative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ndodhë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bjerë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pandryshuar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153260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3" y="1429555"/>
            <a:ext cx="11784169" cy="4747408"/>
          </a:xfrm>
        </p:spPr>
        <p:txBody>
          <a:bodyPr/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Çuditërisht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ekzistues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Çmimi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kompensojë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lëshimit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çuditshëm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sinjal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domethënë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ardhmen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flukse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Manaxherët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ngurrojnë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ardhmen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komunikojnë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pritshmëritë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drejtpërdrejta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4250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365125"/>
            <a:ext cx="11668260" cy="6228858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Ndarja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Ndarja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dallohet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këmbim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shumëfishim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ndarje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dy-për-një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"i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mbajtur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ekzistues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shkëmbehet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Ndryshe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ndarjet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sjellin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ndarjet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përshkrimi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autorizuara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lëshuara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32489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1" y="231820"/>
            <a:ext cx="11784169" cy="6465194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Manaxherët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përtej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diapazonit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tërheqës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investitorët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vegjël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ndarja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kërkesën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ndarjet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investitorët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sinjale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favorshme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ecurinë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veprimtarisë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Ndarjet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sjellin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kompensojë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ndarje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dy-për-një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gjysëm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gjysëm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48704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8939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thesarit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89398"/>
            <a:ext cx="12191999" cy="636860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here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riblejnë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ardhmen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riblera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emërtohen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thesarit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vazhdojnë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Cyrl-A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ҫ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nënvlerësohen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rishitet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krahasuar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Përveç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mundësojnë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riorganizojnë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shpërndahen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63112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206062"/>
            <a:ext cx="11848564" cy="6529589"/>
          </a:xfrm>
        </p:spPr>
        <p:txBody>
          <a:bodyPr/>
          <a:lstStyle/>
          <a:p>
            <a:endParaRPr lang="en-US" dirty="0"/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Korporatat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dominuese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përparuara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krijon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vet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investitorët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pronësie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Cyrl-A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përfaqëson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lëshuese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theksohet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vet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ripaguhet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Shumica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tregtohen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blihen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botës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076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zvogëlon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kundërllogari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ilustruar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tregohet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pjesa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2001.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6 722 000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konkludojmë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mëposhtëm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	DETYRIMET 	+ 	KAPITALI AKSIONER 	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	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722 000 L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6 722 000 L 	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* </a:t>
            </a:r>
            <a:r>
              <a:rPr lang="en-US" dirty="0" err="1" smtClean="0"/>
              <a:t>Megjithëse</a:t>
            </a:r>
            <a:r>
              <a:rPr lang="en-US" dirty="0" smtClean="0"/>
              <a:t> </a:t>
            </a:r>
            <a:r>
              <a:rPr lang="en-US" dirty="0" err="1"/>
              <a:t>aksionet</a:t>
            </a:r>
            <a:r>
              <a:rPr lang="en-US" dirty="0"/>
              <a:t> e </a:t>
            </a:r>
            <a:r>
              <a:rPr lang="en-US" dirty="0" err="1"/>
              <a:t>thesarit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rritur</a:t>
            </a:r>
            <a:r>
              <a:rPr lang="en-US" dirty="0"/>
              <a:t> me 6 722 000 L, </a:t>
            </a:r>
            <a:r>
              <a:rPr lang="en-US" dirty="0" err="1"/>
              <a:t>kjo</a:t>
            </a:r>
            <a:r>
              <a:rPr lang="en-US" dirty="0"/>
              <a:t> </a:t>
            </a:r>
            <a:r>
              <a:rPr lang="en-US" dirty="0" err="1"/>
              <a:t>paraqet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rënie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kapitalin</a:t>
            </a:r>
            <a:r>
              <a:rPr lang="en-US" dirty="0"/>
              <a:t> </a:t>
            </a:r>
            <a:r>
              <a:rPr lang="en-US" dirty="0" err="1"/>
              <a:t>aksioner</a:t>
            </a:r>
            <a:r>
              <a:rPr lang="en-US" dirty="0"/>
              <a:t>, </a:t>
            </a:r>
            <a:r>
              <a:rPr lang="en-US" dirty="0" err="1"/>
              <a:t>sepse</a:t>
            </a:r>
            <a:r>
              <a:rPr lang="en-US" dirty="0"/>
              <a:t> </a:t>
            </a:r>
            <a:r>
              <a:rPr lang="en-US" dirty="0" err="1"/>
              <a:t>aksionet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/>
              <a:t>thesarit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llogari</a:t>
            </a:r>
            <a:r>
              <a:rPr lang="en-US" dirty="0"/>
              <a:t> e </a:t>
            </a:r>
            <a:r>
              <a:rPr lang="en-US" dirty="0" err="1"/>
              <a:t>kundërt</a:t>
            </a:r>
            <a:r>
              <a:rPr lang="en-US" dirty="0"/>
              <a:t> e </a:t>
            </a:r>
            <a:r>
              <a:rPr lang="en-US" dirty="0" err="1"/>
              <a:t>kapitalit</a:t>
            </a:r>
            <a:r>
              <a:rPr lang="en-US" dirty="0"/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522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5" y="141668"/>
            <a:ext cx="11835685" cy="652958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Parimet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(GAAP)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Rrjedhimisht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10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eleminuar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diferenca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3 278 000 L (10 000 000 L – 6 722 000 L).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	DETYRIMET 	+ 	KAPITALI AKSIONER 	</a:t>
            </a: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Mjete monetare 	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Kapitali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investuar 	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Aksione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thesari* 	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+ 10 000 000 L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3 278 000 L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6 722 000 L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zvogëluar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kapitalin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aksioner, sepse aksionet e thesarit janë një llogari e kundërt e kapitalit.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521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7" y="141668"/>
            <a:ext cx="11874321" cy="65038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Opsionet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Opsionet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ardhmen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Megjithëse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ndonjëherë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investitorëve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jepen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kompensimit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drejtuesve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Opsionet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kompensimi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mbajtësit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përmirësuar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performancën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drejtpërdrejtë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mbajtësit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6772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15910"/>
            <a:ext cx="11925836" cy="661974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zgjedhin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kompensimit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tejkalim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opsionit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jepen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zgjedhin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kompensimi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alternative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kompensimit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kompensimin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përzgjedhur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492114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63106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1217"/>
            <a:ext cx="12192000" cy="613678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Përveç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lëshojnë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prioritar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krahasuar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Përveç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likuidojë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pushojë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ekzistuari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përmbusheshin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Përshkrimi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nxjerr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dividend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kumulative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kumulative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akumulohet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mblidhet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grumbullohet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dividend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kumulativ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 L × 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para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zakonshëm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konvertueshme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këmbehen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opsionit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541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konvertueshëm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huazojnë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lëshuar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klauzolë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konvertueshme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zotëruesin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këmbejë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Aloha,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principal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këmbyeshme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az-Cyrl-A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ҫ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2002.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zotëruesit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zgjedhin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lëshojë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(150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÷ 15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reduktohen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mbajtësve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150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	DETYRIMET 	+ 	KAPITALI AKSIONER 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Obligacionet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828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6" y="206062"/>
            <a:ext cx="11848564" cy="642655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lëshuara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Aloha,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hibride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hibride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zotëruesi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këndvështrimi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huadhënës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zotëron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ardhmen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këndvështrim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mbajtësi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konvertueshëm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gatshëm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tipareve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Obligacionet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lëshohen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fjalë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ulëta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pakonvertueshëm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104149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Mënyra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klasifikuar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hibride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debatueshme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pikëpamjen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konvertueshëm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mundësive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ndodhur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jepen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investitorët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relative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az-Cyrl-A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hibride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807850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78561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FITIMET PËR AKSION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1217"/>
            <a:ext cx="12192000" cy="596291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referohemi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ndoshta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EPS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fokusohet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stokut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EPS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thjeshtë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komplekse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thjeshtë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përveç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komplekse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përveç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marrëveshje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paraqesin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emetimeve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thjeshtë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kryesor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thjeshtë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EPS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komplekse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treguesve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EPS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EPS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5594929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kryesor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EPS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mesatar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EPS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disponueshme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zakonshëm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mesatar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Llogaritjet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EPS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pazakontë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pandryshuar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Transaksionet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emëruesi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EPS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mesatarja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ponderuar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75008" y="1906073"/>
            <a:ext cx="8268237" cy="12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31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90152"/>
            <a:ext cx="11964473" cy="6658378"/>
          </a:xfrm>
        </p:spPr>
        <p:txBody>
          <a:bodyPr/>
          <a:lstStyle/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ndoshta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avantazhi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aftësia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angazhuar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fondet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përbashkëta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planet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mbështeten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huadhënësve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fitimeve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Dividendët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përfaqësojnë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shpërndarjet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zgjedh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periodikisht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Fitimet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345482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7" y="141668"/>
            <a:ext cx="11874321" cy="64394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Llogaritjet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EPS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(EPS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az-Cyrl-A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ҫ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theksuar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kumulative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gjithmonë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shpërndahet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kumulative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730581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ctr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Fitimi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EPS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(EPS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(EPS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az-Cyrl-A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instrumenteve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ushtruar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klauzolën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Përfshirja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EPS,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numëruesit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emëruesit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EPS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ilustrojmë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lëshohen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382591" y="4971245"/>
            <a:ext cx="8538693" cy="257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8621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76440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ANALIZA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KAPITALIT AKSIONER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09" y="721216"/>
            <a:ext cx="11938715" cy="6027313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lexim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kujdesshëm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përshkrimeve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shpjeguese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kumulative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preferuara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përparësitë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relative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kërkesave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19928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90152"/>
            <a:ext cx="11925836" cy="6767848"/>
          </a:xfrm>
        </p:spPr>
        <p:txBody>
          <a:bodyPr/>
          <a:lstStyle/>
          <a:p>
            <a:pPr marL="0" indent="0" algn="ctr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levës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përballen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mbështetet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Shprehja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Shekspirit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këshilla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shumicën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mbështeten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Shkalla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mbështetjes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leva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349285" y="5486400"/>
            <a:ext cx="1996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1619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128789"/>
            <a:ext cx="11887200" cy="65811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krahasojnë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1997,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Kerr-McGee Corporation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47 686 000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Kerr-McGee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total 1 440 000 000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30.20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(1 440 000 000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total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÷ 47 686 000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vijon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30.20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980350" y="4984124"/>
            <a:ext cx="3515932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031865" y="5885645"/>
            <a:ext cx="4121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1198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67" y="115911"/>
            <a:ext cx="11874321" cy="82424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fitimit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7" y="1300766"/>
            <a:ext cx="11874321" cy="4876197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(EPS),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 / E).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Investitorët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 / 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përpjekjet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zbuluar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mbivlerësuara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nënvlerësuara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Analistët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sugjerojnë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 /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nënvlerësohen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 / 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mbivlerësohen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/ E = Çmimi për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</a:p>
          <a:p>
            <a:pPr marL="0" indent="0" algn="ctr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EPS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486400" y="4533363"/>
            <a:ext cx="2240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16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FALEMINDERIT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5830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115910"/>
            <a:ext cx="11951594" cy="660686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statuti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miratohet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qendrore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aktivitetin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autorizon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lëshojë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pronësisë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Lloji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themelor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pronësisë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Aksionerët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pronarët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zotërojnë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përmbushur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pikëpamje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rishkruajmë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ekuacionin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KAPITALI AKSIONER = MJETET - DETYRIMET </a:t>
            </a:r>
          </a:p>
        </p:txBody>
      </p:sp>
    </p:spTree>
    <p:extLst>
      <p:ext uri="{BB962C8B-B14F-4D97-AF65-F5344CB8AC3E}">
        <p14:creationId xmlns:p14="http://schemas.microsoft.com/office/powerpoint/2010/main" val="195337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9" y="965915"/>
            <a:ext cx="11681138" cy="5615188"/>
          </a:xfrm>
        </p:spPr>
        <p:txBody>
          <a:bodyPr/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investuar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investitorët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theksojmë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nominale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shtesë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përqendrohemi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individual.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Fitimet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mëparshme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riinvestuar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domethënë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846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10" y="193184"/>
            <a:ext cx="11951594" cy="123637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TRANSAKSIONET THEMELORE QË NDIKOJNË MBI KAPITALIN AKSIONER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1825625"/>
            <a:ext cx="11951594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shumicën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ndodhin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Shitja e aksioneve tek 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investitorët</a:t>
            </a:r>
          </a:p>
          <a:p>
            <a:pPr marL="0" indent="0" algn="just">
              <a:buNone/>
            </a:pP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n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Njohja e të ardhurave (ose humbjeve) neto periodike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249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631064"/>
          </a:xfrm>
        </p:spPr>
        <p:txBody>
          <a:bodyPr>
            <a:normAutofit/>
          </a:bodyPr>
          <a:lstStyle/>
          <a:p>
            <a:pPr algn="ctr"/>
            <a:r>
              <a:rPr lang="nn-N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Shitja e aksioneve tek investitorët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721216"/>
            <a:ext cx="11887200" cy="60015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investitorët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70 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Pont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total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(70 L × 10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investitorët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tarifat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komisionet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lëshuese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gjendjen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700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0.30 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697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(700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gjithsej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minus 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regjistruara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	DETYRIMET 	+ 	KAPITALI AKSIONER 	</a:t>
            </a: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Mjete monetare 	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Vlera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nominale 	Kapitali shtesë i paguar 	</a:t>
            </a: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+ 700 milionë L 	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+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milionë L 	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+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697 milionë L </a:t>
            </a:r>
            <a:r>
              <a:rPr lang="it-IT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574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5" y="1184856"/>
            <a:ext cx="11900079" cy="5512158"/>
          </a:xfrm>
        </p:spPr>
        <p:txBody>
          <a:bodyPr/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menjëherë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fjalë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menjëherë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lëshohen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investitorët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artikuj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jomonetarë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Shembujt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paluajtshme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patrupëzuara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paprekshme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p.sh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avokatëve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0211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68" y="128789"/>
            <a:ext cx="11925836" cy="75985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Njohja e të ardhurave (ose humbjeve) neto periodike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888642"/>
            <a:ext cx="11925836" cy="582125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96000"/>
              </a:lnSpc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përcaktojnë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periodikisht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humbjeve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aktivitetet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humbjet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përfaqësojnë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rritje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rënie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shpenzimeve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fitimeve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humbjeve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ndodhin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6000"/>
              </a:lnSpc>
              <a:buNone/>
            </a:pP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Pont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fitoi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2 405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1997,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pagoi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1 401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artikuj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reduktuan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Pont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1 546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humat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fitimeve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Pont,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paraqitura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1997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lidhen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njëra-tjetrën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6000"/>
              </a:lnSpc>
            </a:pP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Fitimet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31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Dhjetor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1996 	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4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931 L 	</a:t>
            </a:r>
          </a:p>
          <a:p>
            <a:pPr algn="just">
              <a:lnSpc>
                <a:spcPct val="96000"/>
              </a:lnSpc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Plus: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1997 	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+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2 405 	</a:t>
            </a:r>
          </a:p>
          <a:p>
            <a:pPr algn="just">
              <a:lnSpc>
                <a:spcPct val="96000"/>
              </a:lnSpc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Minus: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Dividendët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deklaruar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1997 	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1 401 	</a:t>
            </a:r>
          </a:p>
          <a:p>
            <a:pPr algn="just">
              <a:lnSpc>
                <a:spcPct val="96000"/>
              </a:lnSpc>
            </a:pPr>
            <a:r>
              <a:rPr lang="pt-B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Ndryshime të tjera (neto) 	</a:t>
            </a:r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- </a:t>
            </a:r>
            <a:r>
              <a:rPr lang="pt-B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1 546 	</a:t>
            </a:r>
          </a:p>
          <a:p>
            <a:pPr algn="just">
              <a:lnSpc>
                <a:spcPct val="96000"/>
              </a:lnSpc>
            </a:pPr>
            <a:r>
              <a:rPr lang="pt-B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Fitimet e pashpërndara, 31 Dhjetor, 1997 	</a:t>
            </a:r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4 </a:t>
            </a:r>
            <a:r>
              <a:rPr lang="pt-B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389 L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069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4726</Words>
  <Application>Microsoft Office PowerPoint</Application>
  <PresentationFormat>Widescreen</PresentationFormat>
  <Paragraphs>205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Office Theme</vt:lpstr>
      <vt:lpstr>  KAPITALI AKSIONER </vt:lpstr>
      <vt:lpstr>PowerPoint Presentation</vt:lpstr>
      <vt:lpstr>PowerPoint Presentation</vt:lpstr>
      <vt:lpstr>PowerPoint Presentation</vt:lpstr>
      <vt:lpstr>PowerPoint Presentation</vt:lpstr>
      <vt:lpstr>TRANSAKSIONET THEMELORE QË NDIKOJNË MBI KAPITALIN AKSIONER </vt:lpstr>
      <vt:lpstr>Shitja e aksioneve tek investitorët </vt:lpstr>
      <vt:lpstr>PowerPoint Presentation</vt:lpstr>
      <vt:lpstr>Njohja e të ardhurave (ose humbjeve) neto periodike </vt:lpstr>
      <vt:lpstr>Deklarimi dhe pagesa e dividendëve </vt:lpstr>
      <vt:lpstr>PowerPoint Presentation</vt:lpstr>
      <vt:lpstr>PowerPoint Presentation</vt:lpstr>
      <vt:lpstr>TRANSAKSIONE TË TJERA QË NDIKOJNË MBI KAPITALIN AKSIONER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Aksionet e thesarit </vt:lpstr>
      <vt:lpstr>PowerPoint Presentation</vt:lpstr>
      <vt:lpstr>PowerPoint Presentation</vt:lpstr>
      <vt:lpstr>PowerPoint Presentation</vt:lpstr>
      <vt:lpstr>PowerPoint Presentation</vt:lpstr>
      <vt:lpstr>Aksionet e preferuara </vt:lpstr>
      <vt:lpstr>PowerPoint Presentation</vt:lpstr>
      <vt:lpstr>PowerPoint Presentation</vt:lpstr>
      <vt:lpstr>PowerPoint Presentation</vt:lpstr>
      <vt:lpstr>FITIMET PËR AKSION </vt:lpstr>
      <vt:lpstr>PowerPoint Presentation</vt:lpstr>
      <vt:lpstr>PowerPoint Presentation</vt:lpstr>
      <vt:lpstr>PowerPoint Presentation</vt:lpstr>
      <vt:lpstr> ANALIZA E KAPITALIT AKSIONER </vt:lpstr>
      <vt:lpstr>PowerPoint Presentation</vt:lpstr>
      <vt:lpstr>PowerPoint Presentation</vt:lpstr>
      <vt:lpstr>Raporti i çmimit për aksion ndaj fitimit për aksion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KAPITALI AKSIONER </dc:title>
  <dc:creator>Frederik Cucllari</dc:creator>
  <cp:lastModifiedBy>Frederik Cucllari</cp:lastModifiedBy>
  <cp:revision>37</cp:revision>
  <dcterms:created xsi:type="dcterms:W3CDTF">2019-02-19T16:20:23Z</dcterms:created>
  <dcterms:modified xsi:type="dcterms:W3CDTF">2019-02-19T18:38:23Z</dcterms:modified>
</cp:coreProperties>
</file>