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5" r:id="rId20"/>
    <p:sldId id="275" r:id="rId21"/>
    <p:sldId id="274" r:id="rId22"/>
    <p:sldId id="276" r:id="rId23"/>
    <p:sldId id="277" r:id="rId24"/>
    <p:sldId id="286" r:id="rId25"/>
    <p:sldId id="278" r:id="rId26"/>
    <p:sldId id="279" r:id="rId27"/>
    <p:sldId id="280" r:id="rId28"/>
    <p:sldId id="281" r:id="rId29"/>
    <p:sldId id="287" r:id="rId30"/>
    <p:sldId id="283" r:id="rId31"/>
    <p:sldId id="284" r:id="rId32"/>
    <p:sldId id="28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4449-3986-4C51-B4BD-1C10E6E0A7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6439-6485-45E7-B4EA-A2E198E1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53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4449-3986-4C51-B4BD-1C10E6E0A7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6439-6485-45E7-B4EA-A2E198E1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7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4449-3986-4C51-B4BD-1C10E6E0A7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6439-6485-45E7-B4EA-A2E198E1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3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4449-3986-4C51-B4BD-1C10E6E0A7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6439-6485-45E7-B4EA-A2E198E1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8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4449-3986-4C51-B4BD-1C10E6E0A7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6439-6485-45E7-B4EA-A2E198E1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43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4449-3986-4C51-B4BD-1C10E6E0A7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6439-6485-45E7-B4EA-A2E198E1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02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4449-3986-4C51-B4BD-1C10E6E0A7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6439-6485-45E7-B4EA-A2E198E1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1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4449-3986-4C51-B4BD-1C10E6E0A7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6439-6485-45E7-B4EA-A2E198E1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7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4449-3986-4C51-B4BD-1C10E6E0A7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6439-6485-45E7-B4EA-A2E198E1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3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4449-3986-4C51-B4BD-1C10E6E0A7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6439-6485-45E7-B4EA-A2E198E1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72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4449-3986-4C51-B4BD-1C10E6E0A7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6439-6485-45E7-B4EA-A2E198E1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5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E4449-3986-4C51-B4BD-1C10E6E0A7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F6439-6485-45E7-B4EA-A2E198E1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58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21919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PASQYRA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E RRJEDHȄS SȄ PARASȄ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CASH FLOW )*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447800"/>
            <a:ext cx="8839200" cy="51816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Përshkrimi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objektivave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pasqyrës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rrjedhës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parasë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Shpjegimi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mënyrës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kombinohen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plotësohen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ardhurat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shpenzimet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e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rrjedhura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**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flukset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mjeteve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Identifikimi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llojeve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aktiviteteve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përdorin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gjenerojnë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cash. </a:t>
            </a:r>
          </a:p>
          <a:p>
            <a:pPr algn="just"/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Shpjegimi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dallimit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midis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metodave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direkte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indirekte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përdorura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paraqitur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pasqyrë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flukseve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mjeteve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Nxjerrja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konkluzioneve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lidhje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performancën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financiare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firme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duke u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bazuar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pasqyra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flukseve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mjeteve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sz="8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4552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15400" cy="6477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Nëse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ardhura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humbja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neto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matës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dobishëm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performancës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atëherë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pse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nevojitet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informacioni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rrjedhës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parasë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ardhura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humbja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neto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flukset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mjeteve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mënyra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ndryshme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matjes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performancës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organizatë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biznesi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duhet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shihen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plotësuese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zëvendësuese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njëra-tjetrës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Secila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matje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përmban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informacion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domosdoshmërisht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reflektohet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tjetra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veçanti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pasqyra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flukseve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mjeteve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jep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informacion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lidhje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likuiditetin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firme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fleksibilitetin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financiar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saj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(d.m.th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aftësinë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t'iu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përgjigjur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ngjarjeve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papritura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duke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ndryshuar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shumat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kohën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rrjedhës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parasë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14373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944562"/>
          </a:xfrm>
        </p:spPr>
        <p:txBody>
          <a:bodyPr>
            <a:no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Përmbledhje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aktiviteteve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gjenerojnë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rrjedhën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parasë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15400" cy="5410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Aktivitetet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operative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fi-FI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Flukset monetare hyrëse </a:t>
            </a:r>
            <a:r>
              <a:rPr lang="fi-FI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i-FI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fi-FI" sz="3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Flukset </a:t>
            </a:r>
            <a:r>
              <a:rPr lang="fi-FI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monetare dalëse </a:t>
            </a:r>
            <a:r>
              <a:rPr lang="fi-FI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klientët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marL="0" indent="0">
              <a:buNone/>
            </a:pP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furnitorët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marL="0" indent="0">
              <a:buNone/>
            </a:pP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dividendët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interesa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hyrjet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taksa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aktivitet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gjitha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daljet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investues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financues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aktivitet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investues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financues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Aktivitetet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investuese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fi-FI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Flukset monetare hyrëse 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i-FI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Flukset monetare dalëse 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i-FI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Shitja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pronës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Blerja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pronës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fi-FI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objekteve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pajisjeve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objekteve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pajisjeve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Mbledhja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-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Dhënia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Shitja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investimeve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Blerja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investimeve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253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Aktivitetet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financuese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fi-FI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Flukset monetare hyrëse </a:t>
            </a:r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i-FI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Flukset monetare </a:t>
            </a:r>
            <a:r>
              <a:rPr lang="fi-FI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dalëse</a:t>
            </a:r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     </a:t>
            </a:r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Riblerja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i-FI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Emetimi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zakonshme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zakonshme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-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Shlyerja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Marrja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Pagimi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dividendëve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433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Aktivitetet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operative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715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Aktivitetet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operative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zakonisht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përfshijnë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transaksionet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lidhen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sigurimin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mallrave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shërbimeve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klientët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Ato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pasqyrojnë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efektet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rrjedhës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parasë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transaksionet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tipike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përsëritura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paraqiten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pasqyrën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ardhurave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shpenzimeve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Shembuj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hyrjeve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mjeteve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aktivitetet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operative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ardhurat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klientët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marrja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interesave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dividendëve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investimet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Flukset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dalëse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aktivitetet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operative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përfshijnë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pagesat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punonjësit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furnitorët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pagesat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interesat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taksat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43131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Aktivitetet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investuese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91600" cy="5486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Aktivitetet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investuese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zakonisht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përfshijnë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flukset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mjeteve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marrja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blerja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tjetërsimi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shitja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mjeteve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jokorrente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Daljet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mjeteve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lindin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blerja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investimi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ndërtesa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impiante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pajisje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dhënia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kredive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blerja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investimeve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korporata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tjera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Flukset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hyrëse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mjeteve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vijnë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rezultat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shitjes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pronave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impianteve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pajisjeve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mbledhjes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kredive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përveç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interesit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shitjes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investimeve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32941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Aktivitetet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financuese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15400" cy="5638800"/>
          </a:xfrm>
        </p:spPr>
        <p:txBody>
          <a:bodyPr/>
          <a:lstStyle/>
          <a:p>
            <a:pPr marL="0" indent="0" algn="just">
              <a:buNone/>
            </a:pP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Aktivitetet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financuese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përfshijnë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flukset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marrja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përfitimi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shlyerja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ripagimi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financimeve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Flukset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hyrëse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rezultojnë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kontributet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pronarëve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emetimi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aksioneve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këmbim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mjeteve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marrja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kredive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Daljet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mjeteve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ndodhin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pagesat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aksionerët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pagesa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dividendë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pagesa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riblerë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aksionet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tyre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shlyerja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kredive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interesit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lidhur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me to). </a:t>
            </a:r>
          </a:p>
        </p:txBody>
      </p:sp>
    </p:spTree>
    <p:extLst>
      <p:ext uri="{BB962C8B-B14F-4D97-AF65-F5344CB8AC3E}">
        <p14:creationId xmlns:p14="http://schemas.microsoft.com/office/powerpoint/2010/main" val="3903077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868362"/>
          </a:xfrm>
        </p:spPr>
        <p:txBody>
          <a:bodyPr>
            <a:norm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Metoda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direkte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kundrejt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asaj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indirekte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5626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metodës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direkte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përdoret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ndarje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veçantë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secilin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lloj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hyrjeve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daljeve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mjeteve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aktivitetet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operative.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Këta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artikuj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zakonisht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korrespondojnë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kategoritë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pasqyrës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ardhurave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shpenzimeve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shembull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mjetet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marra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klientët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korrespondojnë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ardhurat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shitja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pasqyrën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ardhurave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shpenzimeve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59900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00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alternativë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tjetër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pranueshme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përgatitjen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aktiviteteve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operative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metoda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indirekte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Kjo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metodë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fillon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ardhurën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humbjen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rregullimet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mënyrë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arrijë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cash-i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krijuar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aktivitetet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operative.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metodat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prodhojnë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njëjtën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shifër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cash-in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sigurohet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aktivitetet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operative,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kompozimet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brendshme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pasqyrave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tyre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ndryshojnë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thelb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1560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839200" cy="62484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metodës</a:t>
            </a:r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direkte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artikujt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pasqyrës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ardhurave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shpenzimeve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rregullohen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llogaritë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lidhura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to,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bilancit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kontabël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shitjet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pasqyra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ardhurave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shpenzimeve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rregullohen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ndryshimin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llogaritë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arkëtueshme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kontabël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metodës</a:t>
            </a:r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indirekte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rregullohen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ndryshimet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llogaritë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përkatëse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bilancit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Përveç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kësaj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artikujt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operativë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artikujt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sjellin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pasoja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flukset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eleminohen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909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SHTOJCË 5 A: </a:t>
            </a:r>
            <a:r>
              <a:rPr lang="en-US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Llogaritja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rrjedhës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parasë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aktivitetet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operative, duke </a:t>
            </a:r>
            <a:r>
              <a:rPr lang="en-US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përdorur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marrëdhëniet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midis </a:t>
            </a:r>
            <a:r>
              <a:rPr lang="en-US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pasqyrës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ardhurave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shpenzimeve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bilancit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kontabël</a:t>
            </a:r>
            <a:r>
              <a:rPr lang="en-U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it-IT" dirty="0"/>
              <a:t> </a:t>
            </a:r>
            <a:r>
              <a:rPr lang="it-IT" sz="3300" dirty="0">
                <a:latin typeface="Times New Roman" pitchFamily="18" charset="0"/>
                <a:cs typeface="Times New Roman" pitchFamily="18" charset="0"/>
              </a:rPr>
              <a:t>* Pasqyra e flukseve të mjeteve monetare. </a:t>
            </a:r>
          </a:p>
          <a:p>
            <a:pPr marL="0" indent="0" algn="just">
              <a:buNone/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**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ardhurat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rrjedhura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përfituar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realisht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kryerja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shërbimeve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dhënia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mallrave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arkëtuar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marrë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ende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konsumatorët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klientët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mjete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Shpenzimet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rrjedhura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ato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shpenzime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realisht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kanë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ndodhur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krijuar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(p.sh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shpenzimet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pagave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kryer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asnjë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pagesë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mjetet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gjatë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periudhe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kontabël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2311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91600" cy="6477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n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Rrjedha e parasë nga aktivitetet operative: 	</a:t>
            </a: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Të ardhurat neto 	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5 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 L 	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Rregullimet e të ardhurave neto 	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Shpenzimet e amortizimit 	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2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	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arkëtueshme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500) 	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arkëtueshme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200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inventar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1 000) 	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3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	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Ulja në pagat e pagueshme 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(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100) 	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Rritja në interesat e pagueshme 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200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operative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133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77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Flukset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parasë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aktivitetet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investuese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	</a:t>
            </a:r>
          </a:p>
          <a:p>
            <a:r>
              <a:rPr lang="nn-NO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Blerja e pajisjeve 	</a:t>
            </a:r>
            <a:r>
              <a:rPr lang="nn-NO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(</a:t>
            </a:r>
            <a:r>
              <a:rPr lang="nn-NO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3 500) 	</a:t>
            </a:r>
          </a:p>
          <a:p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Blerja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kompanisë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IBM 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000)</a:t>
            </a:r>
          </a:p>
          <a:p>
            <a:pPr marL="0" indent="0">
              <a:buNone/>
            </a:pPr>
            <a:endParaRPr lang="en-US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5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Paraja</a:t>
            </a:r>
            <a:r>
              <a:rPr lang="en-US" sz="4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US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4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</a:t>
            </a:r>
            <a:r>
              <a:rPr lang="en-US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aktivitetet</a:t>
            </a:r>
            <a:r>
              <a:rPr lang="en-US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investuese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(15 500) 		</a:t>
            </a:r>
          </a:p>
          <a:p>
            <a:pPr marL="0" indent="0">
              <a:buNone/>
            </a:pPr>
            <a:endParaRPr lang="en-US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Rrjedha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parasë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aktivitetet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financuese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	</a:t>
            </a:r>
          </a:p>
          <a:p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marra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emetimi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borxhit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afatgjatë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	</a:t>
            </a:r>
          </a:p>
          <a:p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marra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emetimi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5 000 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Pagesa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borxhit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afatshkurtër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(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12 000) 	</a:t>
            </a:r>
          </a:p>
          <a:p>
            <a:pPr marL="0" indent="0">
              <a:buNone/>
            </a:pPr>
            <a:endParaRPr lang="en-US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5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Paraja</a:t>
            </a:r>
            <a:r>
              <a:rPr lang="en-US" sz="4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US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4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siguruar</a:t>
            </a:r>
            <a:r>
              <a:rPr lang="en-US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aktivitetet</a:t>
            </a:r>
            <a:r>
              <a:rPr lang="en-US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financuese</a:t>
            </a:r>
            <a:r>
              <a:rPr lang="en-US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	</a:t>
            </a:r>
          </a:p>
          <a:p>
            <a:pPr marL="0" indent="0">
              <a:buNone/>
            </a:pP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40908026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t-BR" dirty="0">
                <a:latin typeface="Times New Roman" pitchFamily="18" charset="0"/>
                <a:cs typeface="Times New Roman" pitchFamily="18" charset="0"/>
              </a:rPr>
              <a:t>Rritja neto në cash 	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600 	</a:t>
            </a: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Cash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fillim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vitit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	22 000 	</a:t>
            </a: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Cash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fund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vitit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	33 600 L 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104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868362"/>
          </a:xfrm>
        </p:spPr>
        <p:txBody>
          <a:bodyPr>
            <a:norm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Aktivitetet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investuese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financuese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jo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firmë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angazhohet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aktivitete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investuese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financuese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përfshijnë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cash-in.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shembull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firmë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marrë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supozojmë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ndërtesë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duke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dhënë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këmbim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aksione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(duke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emetuar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aksione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Megjithëse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përfshihen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mjetet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transaksion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aktivitet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investues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marrja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aktivi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jokorrent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aktivitet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financues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emetimi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lëshimi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aksioneve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shkak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këto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transaksione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përfshijnë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mjete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paraqiten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seksionet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kryesore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pasqyrës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flukseve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mjeteve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7564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ktivitetet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investuese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financuese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jo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zakonisht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përmblidhen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skedul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tregohet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fund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pasqyrës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rrjedhës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parasë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Kjo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siguron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përdoruesve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pasqyrës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flukseve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pamje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plotë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aktiviteteve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investuese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financuese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firme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0707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Raportet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/>
          <a:lstStyle/>
          <a:p>
            <a:pPr marL="0" indent="0" algn="just">
              <a:buNone/>
            </a:pP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Kthimi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Cash-it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Raporti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kthimit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cash-it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fluksi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parave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aktivitetet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operative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CFOA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ash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from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perating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ctivities)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mesataren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totalit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Kthimi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cash-it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CFOA +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Mesatarja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8488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77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Cilësia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Shitjeve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Raporti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cilësisë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shitjeve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arkëtuara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klientët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Cilësia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shitjeve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Cash 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konsumatorët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Shitjet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favorshme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krahasim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shitjeve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mblidhet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arkëtohet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cash).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realizimi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përfundimtar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transaksionit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minimizohet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arkëtueshme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991600" y="23622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7366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0"/>
            <a:ext cx="8991600" cy="6400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Cilësia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Ardhurave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Raporti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cilësisë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CFOA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Cilësia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CFOA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përqindjen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gatshme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(cash).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cilësisë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shitjeve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cilësisë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dëshirojnë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cilësisë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tendencë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tejkalojë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100%,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amortizimit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zvogëluar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emëruesin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zëvendësuar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prodhuese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numëruesit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127172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15400" cy="6629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Mbulimi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Interesave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Cash-i. 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Raporti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mbulimit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interesave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cash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kreditorët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aftësinë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përmbledhur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CFOA,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taksave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pastaj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Pagesat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taksave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CFOA,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CFOA,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dispozicion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mbuluar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763348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veçanti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pagesat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taksave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shtohen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CFOA,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sepse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rastin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''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fatkeq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''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humbja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zero,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pagesa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bëheshin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siguronin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masë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tjetër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lehtësimi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kreditorët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Interesat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taksat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paguara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zakonisht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përmblidhen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fund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pasqyrës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flukseve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Mbulimi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Interesave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Cash 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CFOA 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Taksa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paguara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Interesi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7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Pasqyra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flukseve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mjeteve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projektuar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siguruar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informacion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lidhje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flukset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hyrëse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dalëse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cash-it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hyrave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gatshme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biznes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gjatë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periudhe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kohore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Ajo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gjithashtu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shpjegon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ndryshimin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gjendjen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cash-it,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fillimi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periudhës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fund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periudhës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9957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Pȅrgatitja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pasqyrȅs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sȅ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rrjedhȅs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sȅ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parasȅ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562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Konceptualisht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flukseve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përgatitet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analizuar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efektet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rrjedhës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transaksioni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ndodhur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tej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akumuluar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sistemuar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Megjithatë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shumica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sistemeve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kontabilitetit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projektuar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zbatuar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qasje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kësaj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flukset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nxjerrim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zakonisht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zërat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kontabël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pasqyrës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ardhurave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shpenzimeve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kombinimi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9707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metodës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direkte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artikujt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to,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kontabël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arkëtueshme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kontabël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metodës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indirekte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përkatëse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Përveç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artikujt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operativë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artikujt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sjellin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pasoja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flukset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eleminohen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5714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FALEMINDERIT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840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Objektivat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Pasqyra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flukseve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synon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ndihmojë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përdoruesit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pasqyrave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financiare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vlerësuar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aftësinë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firmës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gjeneruar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flukse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neto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pozitive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ardhmen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aftësinë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firmës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përmbushur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detyrimet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saj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aftësinë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paguar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dividendët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nevojën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financim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jashtëm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arsyet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dallimeve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mes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ardhurës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neto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arkëtimeve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apo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pagesave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(d.m.th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flukseve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-cash flows),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lidhura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800" dirty="0"/>
          </a:p>
          <a:p>
            <a:pPr marL="0" indent="0" algn="just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efektet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pozicionin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financiar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firme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rezultat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palëve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transaksioneve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saj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investuese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financuese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(cash); &amp;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investuese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financuese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jomonetare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përmbledhur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aftësia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kompanie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gjeneruar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flukse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mjetesh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(cash)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ndikon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aftësinë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paguese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aftësinë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paguar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dividendët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interesat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çmimin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letrave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vlerë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këto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arsye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aftësia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kompanie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gjeneruar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cash,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shumë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rëndësishme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përdoruesit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pasqyrave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financiare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691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n-NO" dirty="0"/>
              <a:t>Rrjedha e parasë nga aktivitetet operative: 	</a:t>
            </a:r>
          </a:p>
          <a:p>
            <a:pPr>
              <a:buFont typeface="Wingdings" pitchFamily="2" charset="2"/>
              <a:buChar char="v"/>
            </a:pPr>
            <a:r>
              <a:rPr lang="fi-FI" dirty="0"/>
              <a:t>Paraja e marrë nga konsumatorët 	68 200 L 	</a:t>
            </a:r>
          </a:p>
          <a:p>
            <a:pPr>
              <a:buFont typeface="Wingdings" pitchFamily="2" charset="2"/>
              <a:buChar char="v"/>
            </a:pP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marra</a:t>
            </a:r>
            <a:r>
              <a:rPr lang="en-US" dirty="0"/>
              <a:t> 	1 300 	</a:t>
            </a:r>
          </a:p>
          <a:p>
            <a:pPr>
              <a:buFont typeface="Wingdings" pitchFamily="2" charset="2"/>
              <a:buChar char="v"/>
            </a:pPr>
            <a:r>
              <a:rPr lang="en-US" dirty="0" err="1"/>
              <a:t>Pagesat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punonjësit</a:t>
            </a:r>
            <a:r>
              <a:rPr lang="en-US" dirty="0"/>
              <a:t> 	(17 100) 	</a:t>
            </a:r>
          </a:p>
          <a:p>
            <a:pPr>
              <a:buFont typeface="Wingdings" pitchFamily="2" charset="2"/>
              <a:buChar char="v"/>
            </a:pPr>
            <a:r>
              <a:rPr lang="en-US" dirty="0" err="1"/>
              <a:t>Pagesat</a:t>
            </a:r>
            <a:r>
              <a:rPr lang="en-US" dirty="0"/>
              <a:t> </a:t>
            </a:r>
            <a:r>
              <a:rPr lang="en-US" dirty="0" err="1"/>
              <a:t>ndaj</a:t>
            </a:r>
            <a:r>
              <a:rPr lang="en-US" dirty="0"/>
              <a:t> </a:t>
            </a:r>
            <a:r>
              <a:rPr lang="en-US" dirty="0" err="1"/>
              <a:t>furnitorëve</a:t>
            </a:r>
            <a:r>
              <a:rPr lang="en-US" dirty="0"/>
              <a:t> 	(40 500) 	</a:t>
            </a:r>
          </a:p>
          <a:p>
            <a:pPr>
              <a:buFont typeface="Wingdings" pitchFamily="2" charset="2"/>
              <a:buChar char="v"/>
            </a:pP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paguara</a:t>
            </a:r>
            <a:r>
              <a:rPr lang="en-US" dirty="0"/>
              <a:t> 	(800) 	</a:t>
            </a:r>
          </a:p>
          <a:p>
            <a:pPr>
              <a:buFont typeface="Wingdings" pitchFamily="2" charset="2"/>
              <a:buChar char="v"/>
            </a:pPr>
            <a:r>
              <a:rPr lang="fi-FI" dirty="0"/>
              <a:t>Taksa të paguara 	(2 000) 	</a:t>
            </a:r>
          </a:p>
          <a:p>
            <a:pPr marL="0" indent="0">
              <a:buNone/>
            </a:pPr>
            <a:r>
              <a:rPr lang="nn-NO" dirty="0"/>
              <a:t>Paraja neto nga aktivitetet operative </a:t>
            </a:r>
            <a:r>
              <a:rPr lang="nn-NO" dirty="0" smtClean="0"/>
              <a:t>9 </a:t>
            </a:r>
            <a:r>
              <a:rPr lang="nn-NO" dirty="0"/>
              <a:t>100 L 	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27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Flukset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parasë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aktivitetet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investuese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	</a:t>
            </a:r>
          </a:p>
          <a:p>
            <a:r>
              <a:rPr lang="nn-NO" dirty="0">
                <a:latin typeface="Times New Roman" pitchFamily="18" charset="0"/>
                <a:cs typeface="Times New Roman" pitchFamily="18" charset="0"/>
              </a:rPr>
              <a:t>Blerja e pajisjeve 	(3 500) 	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Blerja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aksioneve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kompanisë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IBM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12 000) 	</a:t>
            </a:r>
          </a:p>
          <a:p>
            <a:pPr marL="0" indent="0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përdorur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aktivitetet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investuese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	(15 500) 	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46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15400" cy="64770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Rrjedha</a:t>
            </a:r>
            <a:r>
              <a:rPr lang="en-US" dirty="0"/>
              <a:t> e </a:t>
            </a:r>
            <a:r>
              <a:rPr lang="en-US" dirty="0" err="1"/>
              <a:t>parasë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aktivitetet</a:t>
            </a:r>
            <a:r>
              <a:rPr lang="en-US" dirty="0"/>
              <a:t> </a:t>
            </a:r>
            <a:r>
              <a:rPr lang="en-US" dirty="0" err="1"/>
              <a:t>financuese</a:t>
            </a:r>
            <a:r>
              <a:rPr lang="en-US" dirty="0"/>
              <a:t>: 	</a:t>
            </a:r>
          </a:p>
          <a:p>
            <a:r>
              <a:rPr lang="en-US" dirty="0"/>
              <a:t>Para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marra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 smtClean="0"/>
              <a:t>emetimi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dirty="0" err="1"/>
              <a:t>borxhit</a:t>
            </a:r>
            <a:r>
              <a:rPr lang="en-US" dirty="0"/>
              <a:t> </a:t>
            </a:r>
            <a:r>
              <a:rPr lang="en-US" dirty="0" err="1"/>
              <a:t>afatgjatë</a:t>
            </a:r>
            <a:r>
              <a:rPr lang="en-US" dirty="0"/>
              <a:t> </a:t>
            </a:r>
            <a:r>
              <a:rPr lang="en-US" dirty="0" smtClean="0"/>
              <a:t>                           25 </a:t>
            </a:r>
            <a:r>
              <a:rPr lang="en-US" dirty="0"/>
              <a:t>000 	</a:t>
            </a:r>
          </a:p>
          <a:p>
            <a:r>
              <a:rPr lang="en-US" dirty="0"/>
              <a:t>Para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marra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emetimi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dirty="0" err="1"/>
              <a:t>aksioneve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zakonshme</a:t>
            </a:r>
            <a:r>
              <a:rPr lang="en-US" dirty="0"/>
              <a:t> 	</a:t>
            </a:r>
            <a:r>
              <a:rPr lang="en-US" dirty="0" smtClean="0"/>
              <a:t>             5 </a:t>
            </a:r>
            <a:r>
              <a:rPr lang="en-US" dirty="0"/>
              <a:t>000 	</a:t>
            </a:r>
          </a:p>
          <a:p>
            <a:r>
              <a:rPr lang="en-US" dirty="0" err="1"/>
              <a:t>Pagesa</a:t>
            </a:r>
            <a:r>
              <a:rPr lang="en-US" dirty="0"/>
              <a:t> e </a:t>
            </a:r>
            <a:r>
              <a:rPr lang="en-US" dirty="0" err="1"/>
              <a:t>borxhit</a:t>
            </a:r>
            <a:r>
              <a:rPr lang="en-US" dirty="0"/>
              <a:t> </a:t>
            </a:r>
            <a:r>
              <a:rPr lang="en-US" dirty="0" err="1"/>
              <a:t>afatshkurtër</a:t>
            </a:r>
            <a:r>
              <a:rPr lang="en-US" dirty="0"/>
              <a:t> 	(12 000) 	</a:t>
            </a:r>
          </a:p>
          <a:p>
            <a:pPr marL="0" indent="0">
              <a:buNone/>
            </a:pPr>
            <a:r>
              <a:rPr lang="en-US" dirty="0" err="1"/>
              <a:t>Paraja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aktivitetet</a:t>
            </a:r>
            <a:r>
              <a:rPr lang="en-US" dirty="0"/>
              <a:t> </a:t>
            </a:r>
            <a:r>
              <a:rPr lang="en-US" dirty="0" err="1"/>
              <a:t>financuese</a:t>
            </a:r>
            <a:r>
              <a:rPr lang="en-US" dirty="0"/>
              <a:t> 	18 000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pt-BR" i="1" dirty="0"/>
              <a:t>Rritja neto në cash 	11 600 	</a:t>
            </a:r>
          </a:p>
          <a:p>
            <a:r>
              <a:rPr lang="en-US" i="1" dirty="0"/>
              <a:t>Cash </a:t>
            </a:r>
            <a:r>
              <a:rPr lang="en-US" i="1" dirty="0" err="1"/>
              <a:t>në</a:t>
            </a:r>
            <a:r>
              <a:rPr lang="en-US" i="1" dirty="0"/>
              <a:t> </a:t>
            </a:r>
            <a:r>
              <a:rPr lang="en-US" i="1" dirty="0" err="1"/>
              <a:t>fillim</a:t>
            </a:r>
            <a:r>
              <a:rPr lang="en-US" i="1" dirty="0"/>
              <a:t> </a:t>
            </a:r>
            <a:r>
              <a:rPr lang="en-US" i="1" dirty="0" err="1"/>
              <a:t>të</a:t>
            </a:r>
            <a:r>
              <a:rPr lang="en-US" i="1" dirty="0"/>
              <a:t> </a:t>
            </a:r>
            <a:r>
              <a:rPr lang="en-US" i="1" dirty="0" err="1"/>
              <a:t>vitit</a:t>
            </a:r>
            <a:r>
              <a:rPr lang="en-US" i="1" dirty="0"/>
              <a:t> 	22 000 	</a:t>
            </a:r>
          </a:p>
          <a:p>
            <a:r>
              <a:rPr lang="en-US" i="1" dirty="0"/>
              <a:t>Cash </a:t>
            </a:r>
            <a:r>
              <a:rPr lang="en-US" i="1" dirty="0" err="1"/>
              <a:t>në</a:t>
            </a:r>
            <a:r>
              <a:rPr lang="en-US" i="1" dirty="0"/>
              <a:t> fund </a:t>
            </a:r>
            <a:r>
              <a:rPr lang="en-US" i="1" dirty="0" err="1"/>
              <a:t>të</a:t>
            </a:r>
            <a:r>
              <a:rPr lang="en-US" i="1" dirty="0"/>
              <a:t> </a:t>
            </a:r>
            <a:r>
              <a:rPr lang="en-US" i="1" dirty="0" err="1"/>
              <a:t>vitit</a:t>
            </a:r>
            <a:r>
              <a:rPr lang="en-US" i="1" dirty="0"/>
              <a:t> 	33 600 L 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59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Matja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performancës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ardhurat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shpenzimet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 e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rrjedhura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kryera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kundrejt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Cash Flow-t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fluksit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mjeteve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054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ardhurat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shpenzimet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rrjedhura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domethënë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ardhura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humbja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pasqyrën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ardhurave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shpenzimeve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], jo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domosdoshmërisht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pasqyrojnë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cash flow-n (d.m.th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flukset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Shumë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transaksione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ardhurave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shpenzimeve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shkaktojnë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efekt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menjëhershëm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lëvizjen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flukseve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hyrëse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dalëse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Pavarësisht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kjo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ardhura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humbja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matës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shumë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dobishëm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performancës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rezultat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pasqyron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arritjet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firmës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tilla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shitjet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kredi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vonë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rezultojnë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hyrje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mjetesh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monetare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burimet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konsumuara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gjenerimin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ardhurave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shembull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pagat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punonjësve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mbeten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papaguara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fund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periudhës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416523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2065</Words>
  <Application>Microsoft Office PowerPoint</Application>
  <PresentationFormat>On-screen Show (4:3)</PresentationFormat>
  <Paragraphs>174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Times New Roman</vt:lpstr>
      <vt:lpstr>Wingdings</vt:lpstr>
      <vt:lpstr>Office Theme</vt:lpstr>
      <vt:lpstr>PASQYRA E RRJEDHȄS SȄ PARASȄ  ( CASH FLOW )* </vt:lpstr>
      <vt:lpstr>PowerPoint Presentation</vt:lpstr>
      <vt:lpstr>PowerPoint Presentation</vt:lpstr>
      <vt:lpstr>Objektivat </vt:lpstr>
      <vt:lpstr>PowerPoint Presentation</vt:lpstr>
      <vt:lpstr>PowerPoint Presentation</vt:lpstr>
      <vt:lpstr>PowerPoint Presentation</vt:lpstr>
      <vt:lpstr>PowerPoint Presentation</vt:lpstr>
      <vt:lpstr>Matja e performancës: Të ardhurat (shpenzimet) e rrjedhura ose të kryera kundrejt Cash Flow-t  ( fluksit të mjeteve monetare) </vt:lpstr>
      <vt:lpstr>PowerPoint Presentation</vt:lpstr>
      <vt:lpstr>Përmbledhje e aktiviteteve që gjenerojnë rrjedhën e parasë </vt:lpstr>
      <vt:lpstr>PowerPoint Presentation</vt:lpstr>
      <vt:lpstr>PowerPoint Presentation</vt:lpstr>
      <vt:lpstr>Aktivitetet operative </vt:lpstr>
      <vt:lpstr>Aktivitetet investuese </vt:lpstr>
      <vt:lpstr>Aktivitetet financuese </vt:lpstr>
      <vt:lpstr>Metoda direkte kundrejt asaj indirekte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Aktivitetet investuese dhe financuese jo monetare </vt:lpstr>
      <vt:lpstr>PowerPoint Presentation</vt:lpstr>
      <vt:lpstr>Raportet </vt:lpstr>
      <vt:lpstr>PowerPoint Presentation</vt:lpstr>
      <vt:lpstr>PowerPoint Presentation</vt:lpstr>
      <vt:lpstr>PowerPoint Presentation</vt:lpstr>
      <vt:lpstr>PowerPoint Presentation</vt:lpstr>
      <vt:lpstr> Pȅrgatitja e pasqyrȅs sȅ rrjedhȅs sȅ parasȅ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PASQYRA E RRJEDHȄS SȄ PARASȄ  ( CASH FLOW )*</dc:title>
  <dc:creator>frederik.cucllari</dc:creator>
  <cp:lastModifiedBy>Frederik Cucllari</cp:lastModifiedBy>
  <cp:revision>53</cp:revision>
  <dcterms:created xsi:type="dcterms:W3CDTF">2018-11-12T09:17:09Z</dcterms:created>
  <dcterms:modified xsi:type="dcterms:W3CDTF">2018-11-13T11:33:38Z</dcterms:modified>
</cp:coreProperties>
</file>